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77" r:id="rId4"/>
    <p:sldId id="270" r:id="rId5"/>
    <p:sldId id="271" r:id="rId6"/>
    <p:sldId id="280" r:id="rId7"/>
    <p:sldId id="286" r:id="rId8"/>
    <p:sldId id="284" r:id="rId9"/>
    <p:sldId id="273" r:id="rId10"/>
    <p:sldId id="272" r:id="rId11"/>
    <p:sldId id="282" r:id="rId12"/>
    <p:sldId id="283" r:id="rId13"/>
    <p:sldId id="275" r:id="rId14"/>
    <p:sldId id="261" r:id="rId15"/>
    <p:sldId id="278" r:id="rId16"/>
    <p:sldId id="259" r:id="rId17"/>
    <p:sldId id="260" r:id="rId18"/>
    <p:sldId id="276" r:id="rId19"/>
    <p:sldId id="285" r:id="rId2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AA301F-73D4-877D-5728-E0FF632C8A51}" v="5" dt="2021-05-27T12:45:10.419"/>
    <p1510:client id="{09D50998-06C6-EA8D-356E-E0AE7FA38F94}" v="5" dt="2021-05-27T12:50:08.999"/>
    <p1510:client id="{6F404291-65BB-4F01-9299-D4EBDDB0BF0E}" v="7" dt="2021-05-27T17:53:03.315"/>
    <p1510:client id="{A3C40AE1-97A7-4B1E-955F-259C14C048C9}" v="35" dt="2022-05-09T16:33:07.190"/>
    <p1510:client id="{B0830152-F5B4-B577-A35D-B5A5D5083A39}" v="8" dt="2021-05-27T15:25:41.007"/>
    <p1510:client id="{E8579D43-4C7B-CB95-E125-4015CA8C74A9}" v="11" dt="2021-05-27T07:32:53.351"/>
    <p1510:client id="{FB57C2DB-3182-6532-F5B7-AF864583D201}" v="6" dt="2021-05-27T16:34:41.4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2C8C85-51F0-491E-9774-3900AFEF0FD7}" styleName="Stijl, licht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599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mailto:c.alkemade-kok@zuiderlicht.org" TargetMode="Externa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mailto:c.alkemade-kok@zuiderlicht.org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9D7159-0F81-492F-A9C9-98FA6F7653C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0C5C5E5-9EB1-450F-A920-96DB9E52CE11}">
      <dgm:prSet/>
      <dgm:spPr/>
      <dgm:t>
        <a:bodyPr/>
        <a:lstStyle/>
        <a:p>
          <a:r>
            <a:rPr lang="nl-NL" dirty="0"/>
            <a:t>Elvira Beers                                    Teamleider Onderbouw</a:t>
          </a:r>
          <a:endParaRPr lang="en-US" dirty="0"/>
        </a:p>
      </dgm:t>
    </dgm:pt>
    <dgm:pt modelId="{AB8CCA58-8011-4B3E-838C-D08224D26B0A}" type="parTrans" cxnId="{B1532BC2-F1F0-4CD3-BAF9-BB7E320D0C06}">
      <dgm:prSet/>
      <dgm:spPr/>
      <dgm:t>
        <a:bodyPr/>
        <a:lstStyle/>
        <a:p>
          <a:endParaRPr lang="en-US"/>
        </a:p>
      </dgm:t>
    </dgm:pt>
    <dgm:pt modelId="{6ABCA186-C5DA-42C8-B6FB-BB488B636AF1}" type="sibTrans" cxnId="{B1532BC2-F1F0-4CD3-BAF9-BB7E320D0C06}">
      <dgm:prSet/>
      <dgm:spPr/>
      <dgm:t>
        <a:bodyPr/>
        <a:lstStyle/>
        <a:p>
          <a:endParaRPr lang="en-US"/>
        </a:p>
      </dgm:t>
    </dgm:pt>
    <dgm:pt modelId="{FAB9505F-0C14-4E7E-A8A2-BAA5DF1B086F}">
      <dgm:prSet/>
      <dgm:spPr/>
      <dgm:t>
        <a:bodyPr/>
        <a:lstStyle/>
        <a:p>
          <a:r>
            <a:rPr lang="nl-NL" dirty="0"/>
            <a:t>Sharon </a:t>
          </a:r>
          <a:r>
            <a:rPr lang="nl-NL" dirty="0" err="1"/>
            <a:t>Boughanem</a:t>
          </a:r>
          <a:r>
            <a:rPr lang="nl-NL" dirty="0"/>
            <a:t>                      Teamleider Bovenbouw</a:t>
          </a:r>
          <a:endParaRPr lang="en-US" dirty="0"/>
        </a:p>
      </dgm:t>
    </dgm:pt>
    <dgm:pt modelId="{7C818187-3C44-47BF-BD53-623104A30A94}" type="parTrans" cxnId="{6946AA2F-BD64-434A-BCC9-E3C30A5612D4}">
      <dgm:prSet/>
      <dgm:spPr/>
      <dgm:t>
        <a:bodyPr/>
        <a:lstStyle/>
        <a:p>
          <a:endParaRPr lang="en-US"/>
        </a:p>
      </dgm:t>
    </dgm:pt>
    <dgm:pt modelId="{9224BD05-EB46-4B5D-87A3-4504A2A6CD1F}" type="sibTrans" cxnId="{6946AA2F-BD64-434A-BCC9-E3C30A5612D4}">
      <dgm:prSet/>
      <dgm:spPr/>
      <dgm:t>
        <a:bodyPr/>
        <a:lstStyle/>
        <a:p>
          <a:endParaRPr lang="en-US"/>
        </a:p>
      </dgm:t>
    </dgm:pt>
    <dgm:pt modelId="{0D7D8A3E-EF58-416A-83D2-9DBE950E5794}">
      <dgm:prSet/>
      <dgm:spPr/>
      <dgm:t>
        <a:bodyPr/>
        <a:lstStyle/>
        <a:p>
          <a:r>
            <a:rPr lang="nl-NL" dirty="0"/>
            <a:t>Eline Slingerland                            Leerjaarcoördinator M-klassen</a:t>
          </a:r>
          <a:endParaRPr lang="en-US" dirty="0"/>
        </a:p>
      </dgm:t>
    </dgm:pt>
    <dgm:pt modelId="{93BF8634-4F5F-4141-BE9F-FFFCFFFE978D}" type="parTrans" cxnId="{4087945E-8003-4F98-9126-6DC62CD2B035}">
      <dgm:prSet/>
      <dgm:spPr/>
      <dgm:t>
        <a:bodyPr/>
        <a:lstStyle/>
        <a:p>
          <a:endParaRPr lang="en-US"/>
        </a:p>
      </dgm:t>
    </dgm:pt>
    <dgm:pt modelId="{F9E23D23-89CE-4541-9097-71E27CBDF324}" type="sibTrans" cxnId="{4087945E-8003-4F98-9126-6DC62CD2B035}">
      <dgm:prSet/>
      <dgm:spPr/>
      <dgm:t>
        <a:bodyPr/>
        <a:lstStyle/>
        <a:p>
          <a:endParaRPr lang="en-US"/>
        </a:p>
      </dgm:t>
    </dgm:pt>
    <dgm:pt modelId="{F10D89B3-3478-42A1-8202-4F2F3E2E874B}">
      <dgm:prSet/>
      <dgm:spPr/>
      <dgm:t>
        <a:bodyPr/>
        <a:lstStyle/>
        <a:p>
          <a:r>
            <a:rPr lang="nl-NL" dirty="0"/>
            <a:t>Marieke van </a:t>
          </a:r>
          <a:r>
            <a:rPr lang="nl-NL" dirty="0" err="1"/>
            <a:t>Loggem</a:t>
          </a:r>
          <a:r>
            <a:rPr lang="nl-NL" dirty="0"/>
            <a:t>                    Sectievoorzitter Zorg en Welzijn</a:t>
          </a:r>
          <a:endParaRPr lang="en-US" dirty="0"/>
        </a:p>
      </dgm:t>
    </dgm:pt>
    <dgm:pt modelId="{E135D8F3-AC18-4C2F-8BE3-7229F117C735}" type="parTrans" cxnId="{1A0D177A-98B6-4929-A403-8DB1AEAA859D}">
      <dgm:prSet/>
      <dgm:spPr/>
      <dgm:t>
        <a:bodyPr/>
        <a:lstStyle/>
        <a:p>
          <a:endParaRPr lang="en-US"/>
        </a:p>
      </dgm:t>
    </dgm:pt>
    <dgm:pt modelId="{F9322468-1A0A-4188-9F4E-4B91C31590AE}" type="sibTrans" cxnId="{1A0D177A-98B6-4929-A403-8DB1AEAA859D}">
      <dgm:prSet/>
      <dgm:spPr/>
      <dgm:t>
        <a:bodyPr/>
        <a:lstStyle/>
        <a:p>
          <a:endParaRPr lang="en-US"/>
        </a:p>
      </dgm:t>
    </dgm:pt>
    <dgm:pt modelId="{62E0D276-4A69-47D9-A47E-294047D248D3}">
      <dgm:prSet phldr="0"/>
      <dgm:spPr/>
      <dgm:t>
        <a:bodyPr/>
        <a:lstStyle/>
        <a:p>
          <a:pPr rtl="0"/>
          <a:r>
            <a:rPr lang="nl-NL" dirty="0">
              <a:latin typeface="Calibri Light" panose="020F0302020204030204"/>
            </a:rPr>
            <a:t>Chantal Alkemade                         Decaan</a:t>
          </a:r>
        </a:p>
      </dgm:t>
    </dgm:pt>
    <dgm:pt modelId="{011DE005-E395-4D51-AEC1-F1CF9F460874}" type="parTrans" cxnId="{8FF14CAF-7E5C-423D-B25A-42323AF70D74}">
      <dgm:prSet/>
      <dgm:spPr/>
      <dgm:t>
        <a:bodyPr/>
        <a:lstStyle/>
        <a:p>
          <a:endParaRPr lang="nl-NL"/>
        </a:p>
      </dgm:t>
    </dgm:pt>
    <dgm:pt modelId="{85292F94-F4C4-4159-BB08-5A436C1523AF}" type="sibTrans" cxnId="{8FF14CAF-7E5C-423D-B25A-42323AF70D74}">
      <dgm:prSet/>
      <dgm:spPr/>
      <dgm:t>
        <a:bodyPr/>
        <a:lstStyle/>
        <a:p>
          <a:endParaRPr lang="nl-NL"/>
        </a:p>
      </dgm:t>
    </dgm:pt>
    <dgm:pt modelId="{892B3C32-BA3B-1F42-9F85-1C1A82782EB2}">
      <dgm:prSet/>
      <dgm:spPr/>
      <dgm:t>
        <a:bodyPr/>
        <a:lstStyle/>
        <a:p>
          <a:r>
            <a:rPr lang="en-US" dirty="0"/>
            <a:t>Kevin de Wit		            </a:t>
          </a:r>
          <a:r>
            <a:rPr lang="en-US" dirty="0" err="1"/>
            <a:t>Leerjaar</a:t>
          </a:r>
          <a:r>
            <a:rPr lang="en-US" dirty="0"/>
            <a:t> coordinator </a:t>
          </a:r>
          <a:r>
            <a:rPr lang="en-US" dirty="0" err="1"/>
            <a:t>bovenbouw</a:t>
          </a:r>
          <a:r>
            <a:rPr lang="en-US" dirty="0"/>
            <a:t> </a:t>
          </a:r>
        </a:p>
      </dgm:t>
    </dgm:pt>
    <dgm:pt modelId="{25307791-0608-274D-AFA7-5F91FDE92A24}" type="parTrans" cxnId="{C468A701-DDC7-5B42-8020-8A601F98DCE5}">
      <dgm:prSet/>
      <dgm:spPr/>
      <dgm:t>
        <a:bodyPr/>
        <a:lstStyle/>
        <a:p>
          <a:endParaRPr lang="nl-NL"/>
        </a:p>
      </dgm:t>
    </dgm:pt>
    <dgm:pt modelId="{508CDFCA-2E4E-8B4E-BB42-80782D783DDF}" type="sibTrans" cxnId="{C468A701-DDC7-5B42-8020-8A601F98DCE5}">
      <dgm:prSet/>
      <dgm:spPr/>
      <dgm:t>
        <a:bodyPr/>
        <a:lstStyle/>
        <a:p>
          <a:endParaRPr lang="nl-NL"/>
        </a:p>
      </dgm:t>
    </dgm:pt>
    <dgm:pt modelId="{57EA4B1E-F542-4773-BCF2-2311D16F5EFB}" type="pres">
      <dgm:prSet presAssocID="{D69D7159-0F81-492F-A9C9-98FA6F7653CA}" presName="linear" presStyleCnt="0">
        <dgm:presLayoutVars>
          <dgm:animLvl val="lvl"/>
          <dgm:resizeHandles val="exact"/>
        </dgm:presLayoutVars>
      </dgm:prSet>
      <dgm:spPr/>
    </dgm:pt>
    <dgm:pt modelId="{4F0EAA85-D3E4-4477-AA3F-46A76BE17F66}" type="pres">
      <dgm:prSet presAssocID="{60C5C5E5-9EB1-450F-A920-96DB9E52CE11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4DE8BA6C-4A76-46D4-B980-324E5D7C892B}" type="pres">
      <dgm:prSet presAssocID="{6ABCA186-C5DA-42C8-B6FB-BB488B636AF1}" presName="spacer" presStyleCnt="0"/>
      <dgm:spPr/>
    </dgm:pt>
    <dgm:pt modelId="{5DD90019-BF1A-47AF-B512-3E410082BF01}" type="pres">
      <dgm:prSet presAssocID="{FAB9505F-0C14-4E7E-A8A2-BAA5DF1B086F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9EA9B5D0-8835-43C9-B385-C105A732E0F4}" type="pres">
      <dgm:prSet presAssocID="{9224BD05-EB46-4B5D-87A3-4504A2A6CD1F}" presName="spacer" presStyleCnt="0"/>
      <dgm:spPr/>
    </dgm:pt>
    <dgm:pt modelId="{A0B1C9FC-E831-F449-B1AC-90E180D1BA64}" type="pres">
      <dgm:prSet presAssocID="{892B3C32-BA3B-1F42-9F85-1C1A82782EB2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C1D7FA78-BDF9-0D4B-A81F-AFFA348BCE1A}" type="pres">
      <dgm:prSet presAssocID="{508CDFCA-2E4E-8B4E-BB42-80782D783DDF}" presName="spacer" presStyleCnt="0"/>
      <dgm:spPr/>
    </dgm:pt>
    <dgm:pt modelId="{FF1874E1-5901-4D83-9085-77AEFA07B746}" type="pres">
      <dgm:prSet presAssocID="{0D7D8A3E-EF58-416A-83D2-9DBE950E5794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7D891D01-967D-4736-AB92-BDFFBEA495B9}" type="pres">
      <dgm:prSet presAssocID="{F9E23D23-89CE-4541-9097-71E27CBDF324}" presName="spacer" presStyleCnt="0"/>
      <dgm:spPr/>
    </dgm:pt>
    <dgm:pt modelId="{31FB9F3F-6306-4F96-9D99-64421256DBDC}" type="pres">
      <dgm:prSet presAssocID="{F10D89B3-3478-42A1-8202-4F2F3E2E874B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BDE59E78-4FB3-4A2C-9B7C-D00A497AFDC3}" type="pres">
      <dgm:prSet presAssocID="{F9322468-1A0A-4188-9F4E-4B91C31590AE}" presName="spacer" presStyleCnt="0"/>
      <dgm:spPr/>
    </dgm:pt>
    <dgm:pt modelId="{6124EC8D-7513-4962-A939-83AA8E9A89D2}" type="pres">
      <dgm:prSet presAssocID="{62E0D276-4A69-47D9-A47E-294047D248D3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C468A701-DDC7-5B42-8020-8A601F98DCE5}" srcId="{D69D7159-0F81-492F-A9C9-98FA6F7653CA}" destId="{892B3C32-BA3B-1F42-9F85-1C1A82782EB2}" srcOrd="2" destOrd="0" parTransId="{25307791-0608-274D-AFA7-5F91FDE92A24}" sibTransId="{508CDFCA-2E4E-8B4E-BB42-80782D783DDF}"/>
    <dgm:cxn modelId="{A3145129-69D5-446A-9818-ED09216FB142}" type="presOf" srcId="{D69D7159-0F81-492F-A9C9-98FA6F7653CA}" destId="{57EA4B1E-F542-4773-BCF2-2311D16F5EFB}" srcOrd="0" destOrd="0" presId="urn:microsoft.com/office/officeart/2005/8/layout/vList2"/>
    <dgm:cxn modelId="{6946AA2F-BD64-434A-BCC9-E3C30A5612D4}" srcId="{D69D7159-0F81-492F-A9C9-98FA6F7653CA}" destId="{FAB9505F-0C14-4E7E-A8A2-BAA5DF1B086F}" srcOrd="1" destOrd="0" parTransId="{7C818187-3C44-47BF-BD53-623104A30A94}" sibTransId="{9224BD05-EB46-4B5D-87A3-4504A2A6CD1F}"/>
    <dgm:cxn modelId="{FA329435-8A79-4164-A7CE-00E3D3B3C26C}" type="presOf" srcId="{FAB9505F-0C14-4E7E-A8A2-BAA5DF1B086F}" destId="{5DD90019-BF1A-47AF-B512-3E410082BF01}" srcOrd="0" destOrd="0" presId="urn:microsoft.com/office/officeart/2005/8/layout/vList2"/>
    <dgm:cxn modelId="{7E3C9C5D-5863-43B8-8A7F-019F68BEA93C}" type="presOf" srcId="{60C5C5E5-9EB1-450F-A920-96DB9E52CE11}" destId="{4F0EAA85-D3E4-4477-AA3F-46A76BE17F66}" srcOrd="0" destOrd="0" presId="urn:microsoft.com/office/officeart/2005/8/layout/vList2"/>
    <dgm:cxn modelId="{4087945E-8003-4F98-9126-6DC62CD2B035}" srcId="{D69D7159-0F81-492F-A9C9-98FA6F7653CA}" destId="{0D7D8A3E-EF58-416A-83D2-9DBE950E5794}" srcOrd="3" destOrd="0" parTransId="{93BF8634-4F5F-4141-BE9F-FFFCFFFE978D}" sibTransId="{F9E23D23-89CE-4541-9097-71E27CBDF324}"/>
    <dgm:cxn modelId="{D9943341-E8B0-1D45-A1BF-3EE643603F4F}" type="presOf" srcId="{892B3C32-BA3B-1F42-9F85-1C1A82782EB2}" destId="{A0B1C9FC-E831-F449-B1AC-90E180D1BA64}" srcOrd="0" destOrd="0" presId="urn:microsoft.com/office/officeart/2005/8/layout/vList2"/>
    <dgm:cxn modelId="{1A0D177A-98B6-4929-A403-8DB1AEAA859D}" srcId="{D69D7159-0F81-492F-A9C9-98FA6F7653CA}" destId="{F10D89B3-3478-42A1-8202-4F2F3E2E874B}" srcOrd="4" destOrd="0" parTransId="{E135D8F3-AC18-4C2F-8BE3-7229F117C735}" sibTransId="{F9322468-1A0A-4188-9F4E-4B91C31590AE}"/>
    <dgm:cxn modelId="{FB67C6A2-92CB-4668-877D-48C9B9018DB4}" type="presOf" srcId="{0D7D8A3E-EF58-416A-83D2-9DBE950E5794}" destId="{FF1874E1-5901-4D83-9085-77AEFA07B746}" srcOrd="0" destOrd="0" presId="urn:microsoft.com/office/officeart/2005/8/layout/vList2"/>
    <dgm:cxn modelId="{9D6A8BA3-9892-4C81-80BB-31C84B9181A8}" type="presOf" srcId="{F10D89B3-3478-42A1-8202-4F2F3E2E874B}" destId="{31FB9F3F-6306-4F96-9D99-64421256DBDC}" srcOrd="0" destOrd="0" presId="urn:microsoft.com/office/officeart/2005/8/layout/vList2"/>
    <dgm:cxn modelId="{8FF14CAF-7E5C-423D-B25A-42323AF70D74}" srcId="{D69D7159-0F81-492F-A9C9-98FA6F7653CA}" destId="{62E0D276-4A69-47D9-A47E-294047D248D3}" srcOrd="5" destOrd="0" parTransId="{011DE005-E395-4D51-AEC1-F1CF9F460874}" sibTransId="{85292F94-F4C4-4159-BB08-5A436C1523AF}"/>
    <dgm:cxn modelId="{B30AA3AF-C151-4854-974D-5C78F11EBBE8}" type="presOf" srcId="{62E0D276-4A69-47D9-A47E-294047D248D3}" destId="{6124EC8D-7513-4962-A939-83AA8E9A89D2}" srcOrd="0" destOrd="0" presId="urn:microsoft.com/office/officeart/2005/8/layout/vList2"/>
    <dgm:cxn modelId="{B1532BC2-F1F0-4CD3-BAF9-BB7E320D0C06}" srcId="{D69D7159-0F81-492F-A9C9-98FA6F7653CA}" destId="{60C5C5E5-9EB1-450F-A920-96DB9E52CE11}" srcOrd="0" destOrd="0" parTransId="{AB8CCA58-8011-4B3E-838C-D08224D26B0A}" sibTransId="{6ABCA186-C5DA-42C8-B6FB-BB488B636AF1}"/>
    <dgm:cxn modelId="{943F6EF9-E06B-438E-83A2-0F9EDD9EB28B}" type="presParOf" srcId="{57EA4B1E-F542-4773-BCF2-2311D16F5EFB}" destId="{4F0EAA85-D3E4-4477-AA3F-46A76BE17F66}" srcOrd="0" destOrd="0" presId="urn:microsoft.com/office/officeart/2005/8/layout/vList2"/>
    <dgm:cxn modelId="{A5090780-43D5-4F38-A27B-B33ED0D714E4}" type="presParOf" srcId="{57EA4B1E-F542-4773-BCF2-2311D16F5EFB}" destId="{4DE8BA6C-4A76-46D4-B980-324E5D7C892B}" srcOrd="1" destOrd="0" presId="urn:microsoft.com/office/officeart/2005/8/layout/vList2"/>
    <dgm:cxn modelId="{3490218D-C381-4ABC-8378-A211F6058206}" type="presParOf" srcId="{57EA4B1E-F542-4773-BCF2-2311D16F5EFB}" destId="{5DD90019-BF1A-47AF-B512-3E410082BF01}" srcOrd="2" destOrd="0" presId="urn:microsoft.com/office/officeart/2005/8/layout/vList2"/>
    <dgm:cxn modelId="{1C881336-E5F6-44AD-B7F3-DA209D890BF1}" type="presParOf" srcId="{57EA4B1E-F542-4773-BCF2-2311D16F5EFB}" destId="{9EA9B5D0-8835-43C9-B385-C105A732E0F4}" srcOrd="3" destOrd="0" presId="urn:microsoft.com/office/officeart/2005/8/layout/vList2"/>
    <dgm:cxn modelId="{819E93CD-0C3C-8540-8A1E-232390959F16}" type="presParOf" srcId="{57EA4B1E-F542-4773-BCF2-2311D16F5EFB}" destId="{A0B1C9FC-E831-F449-B1AC-90E180D1BA64}" srcOrd="4" destOrd="0" presId="urn:microsoft.com/office/officeart/2005/8/layout/vList2"/>
    <dgm:cxn modelId="{8E2394BA-0800-3549-98B0-DF9DB6B4A226}" type="presParOf" srcId="{57EA4B1E-F542-4773-BCF2-2311D16F5EFB}" destId="{C1D7FA78-BDF9-0D4B-A81F-AFFA348BCE1A}" srcOrd="5" destOrd="0" presId="urn:microsoft.com/office/officeart/2005/8/layout/vList2"/>
    <dgm:cxn modelId="{0E529697-6FF4-4854-8A6E-454C69117365}" type="presParOf" srcId="{57EA4B1E-F542-4773-BCF2-2311D16F5EFB}" destId="{FF1874E1-5901-4D83-9085-77AEFA07B746}" srcOrd="6" destOrd="0" presId="urn:microsoft.com/office/officeart/2005/8/layout/vList2"/>
    <dgm:cxn modelId="{AEDE64F8-E85B-41D2-B039-B80F6DF4DDF4}" type="presParOf" srcId="{57EA4B1E-F542-4773-BCF2-2311D16F5EFB}" destId="{7D891D01-967D-4736-AB92-BDFFBEA495B9}" srcOrd="7" destOrd="0" presId="urn:microsoft.com/office/officeart/2005/8/layout/vList2"/>
    <dgm:cxn modelId="{E67B4E1F-A3E3-4050-8F84-B075DF9CCBB3}" type="presParOf" srcId="{57EA4B1E-F542-4773-BCF2-2311D16F5EFB}" destId="{31FB9F3F-6306-4F96-9D99-64421256DBDC}" srcOrd="8" destOrd="0" presId="urn:microsoft.com/office/officeart/2005/8/layout/vList2"/>
    <dgm:cxn modelId="{0B505216-508A-4F6A-8DF4-96758E80DAA6}" type="presParOf" srcId="{57EA4B1E-F542-4773-BCF2-2311D16F5EFB}" destId="{BDE59E78-4FB3-4A2C-9B7C-D00A497AFDC3}" srcOrd="9" destOrd="0" presId="urn:microsoft.com/office/officeart/2005/8/layout/vList2"/>
    <dgm:cxn modelId="{C74C01C8-C02F-4E12-832B-630C64A46E33}" type="presParOf" srcId="{57EA4B1E-F542-4773-BCF2-2311D16F5EFB}" destId="{6124EC8D-7513-4962-A939-83AA8E9A89D2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B10DD5-EE1C-46B7-AD33-E603C84E8A9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8C7C083-9D3E-40AD-B5C9-3D2EA6BBB12C}">
      <dgm:prSet/>
      <dgm:spPr/>
      <dgm:t>
        <a:bodyPr/>
        <a:lstStyle/>
        <a:p>
          <a:r>
            <a:rPr lang="nl-NL"/>
            <a:t>Via een formulier bij de mentor van leerjaar 2.</a:t>
          </a:r>
          <a:endParaRPr lang="en-US"/>
        </a:p>
      </dgm:t>
    </dgm:pt>
    <dgm:pt modelId="{9969FDDB-BD96-4DA0-9554-AA416E48E22A}" type="parTrans" cxnId="{7FAED395-3647-4E41-BFE2-B7174F239ED9}">
      <dgm:prSet/>
      <dgm:spPr/>
      <dgm:t>
        <a:bodyPr/>
        <a:lstStyle/>
        <a:p>
          <a:endParaRPr lang="en-US"/>
        </a:p>
      </dgm:t>
    </dgm:pt>
    <dgm:pt modelId="{64DFB8C2-09AF-4EE8-8B08-D13B712A652F}" type="sibTrans" cxnId="{7FAED395-3647-4E41-BFE2-B7174F239ED9}">
      <dgm:prSet/>
      <dgm:spPr/>
      <dgm:t>
        <a:bodyPr/>
        <a:lstStyle/>
        <a:p>
          <a:endParaRPr lang="en-US"/>
        </a:p>
      </dgm:t>
    </dgm:pt>
    <dgm:pt modelId="{FA480D1B-8872-4D7E-875B-12D60353C9F3}">
      <dgm:prSet/>
      <dgm:spPr/>
      <dgm:t>
        <a:bodyPr/>
        <a:lstStyle/>
        <a:p>
          <a:r>
            <a:rPr lang="nl-NL"/>
            <a:t>Ouders tekenen</a:t>
          </a:r>
          <a:endParaRPr lang="en-US"/>
        </a:p>
      </dgm:t>
    </dgm:pt>
    <dgm:pt modelId="{3B3ABF55-09AF-49BB-AB84-C1D274E273D7}" type="parTrans" cxnId="{C8B393A2-F360-4D05-9803-89A0D0F6C146}">
      <dgm:prSet/>
      <dgm:spPr/>
      <dgm:t>
        <a:bodyPr/>
        <a:lstStyle/>
        <a:p>
          <a:endParaRPr lang="en-US"/>
        </a:p>
      </dgm:t>
    </dgm:pt>
    <dgm:pt modelId="{426CA8FB-0B39-43DC-8A2B-F63D0665942B}" type="sibTrans" cxnId="{C8B393A2-F360-4D05-9803-89A0D0F6C146}">
      <dgm:prSet/>
      <dgm:spPr/>
      <dgm:t>
        <a:bodyPr/>
        <a:lstStyle/>
        <a:p>
          <a:endParaRPr lang="en-US"/>
        </a:p>
      </dgm:t>
    </dgm:pt>
    <dgm:pt modelId="{E5D2E26F-F498-41B4-A1BC-4467F8915484}">
      <dgm:prSet/>
      <dgm:spPr/>
      <dgm:t>
        <a:bodyPr/>
        <a:lstStyle/>
        <a:p>
          <a:r>
            <a:rPr lang="nl-NL" dirty="0"/>
            <a:t>Deadline keuze maken: 10 juni a.s. </a:t>
          </a:r>
          <a:endParaRPr lang="en-US" dirty="0"/>
        </a:p>
      </dgm:t>
    </dgm:pt>
    <dgm:pt modelId="{8A5F923A-6A1F-4F9B-A63F-A4306F6CBC5D}" type="parTrans" cxnId="{EB9C4600-0716-445C-B2D6-69F54EE4903C}">
      <dgm:prSet/>
      <dgm:spPr/>
      <dgm:t>
        <a:bodyPr/>
        <a:lstStyle/>
        <a:p>
          <a:endParaRPr lang="en-US"/>
        </a:p>
      </dgm:t>
    </dgm:pt>
    <dgm:pt modelId="{2DE1CBD4-7CB8-4ECE-BCD4-29ED61219A92}" type="sibTrans" cxnId="{EB9C4600-0716-445C-B2D6-69F54EE4903C}">
      <dgm:prSet/>
      <dgm:spPr/>
      <dgm:t>
        <a:bodyPr/>
        <a:lstStyle/>
        <a:p>
          <a:endParaRPr lang="en-US"/>
        </a:p>
      </dgm:t>
    </dgm:pt>
    <dgm:pt modelId="{24C9842A-09BB-0E43-8A9A-BAD9EB174D73}" type="pres">
      <dgm:prSet presAssocID="{FEB10DD5-EE1C-46B7-AD33-E603C84E8A93}" presName="linear" presStyleCnt="0">
        <dgm:presLayoutVars>
          <dgm:animLvl val="lvl"/>
          <dgm:resizeHandles val="exact"/>
        </dgm:presLayoutVars>
      </dgm:prSet>
      <dgm:spPr/>
    </dgm:pt>
    <dgm:pt modelId="{EF8C4140-BDBB-194D-8CD4-039E9B72608A}" type="pres">
      <dgm:prSet presAssocID="{08C7C083-9D3E-40AD-B5C9-3D2EA6BBB12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814497D-462C-E24B-BFAC-973F4307D664}" type="pres">
      <dgm:prSet presAssocID="{64DFB8C2-09AF-4EE8-8B08-D13B712A652F}" presName="spacer" presStyleCnt="0"/>
      <dgm:spPr/>
    </dgm:pt>
    <dgm:pt modelId="{5981FD4E-2129-6E47-B449-6EB650C87225}" type="pres">
      <dgm:prSet presAssocID="{FA480D1B-8872-4D7E-875B-12D60353C9F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1FBD937-AAA2-3E4C-A03E-6B6EF6FFB116}" type="pres">
      <dgm:prSet presAssocID="{426CA8FB-0B39-43DC-8A2B-F63D0665942B}" presName="spacer" presStyleCnt="0"/>
      <dgm:spPr/>
    </dgm:pt>
    <dgm:pt modelId="{2BC6B3CC-B101-3F46-86ED-6240794A1C93}" type="pres">
      <dgm:prSet presAssocID="{E5D2E26F-F498-41B4-A1BC-4467F891548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B9C4600-0716-445C-B2D6-69F54EE4903C}" srcId="{FEB10DD5-EE1C-46B7-AD33-E603C84E8A93}" destId="{E5D2E26F-F498-41B4-A1BC-4467F8915484}" srcOrd="2" destOrd="0" parTransId="{8A5F923A-6A1F-4F9B-A63F-A4306F6CBC5D}" sibTransId="{2DE1CBD4-7CB8-4ECE-BCD4-29ED61219A92}"/>
    <dgm:cxn modelId="{C46A6318-3E6B-CB40-A1AE-26C096461813}" type="presOf" srcId="{08C7C083-9D3E-40AD-B5C9-3D2EA6BBB12C}" destId="{EF8C4140-BDBB-194D-8CD4-039E9B72608A}" srcOrd="0" destOrd="0" presId="urn:microsoft.com/office/officeart/2005/8/layout/vList2"/>
    <dgm:cxn modelId="{FA36278E-0890-6945-B010-85D6D975EE86}" type="presOf" srcId="{FA480D1B-8872-4D7E-875B-12D60353C9F3}" destId="{5981FD4E-2129-6E47-B449-6EB650C87225}" srcOrd="0" destOrd="0" presId="urn:microsoft.com/office/officeart/2005/8/layout/vList2"/>
    <dgm:cxn modelId="{7FAED395-3647-4E41-BFE2-B7174F239ED9}" srcId="{FEB10DD5-EE1C-46B7-AD33-E603C84E8A93}" destId="{08C7C083-9D3E-40AD-B5C9-3D2EA6BBB12C}" srcOrd="0" destOrd="0" parTransId="{9969FDDB-BD96-4DA0-9554-AA416E48E22A}" sibTransId="{64DFB8C2-09AF-4EE8-8B08-D13B712A652F}"/>
    <dgm:cxn modelId="{C8B393A2-F360-4D05-9803-89A0D0F6C146}" srcId="{FEB10DD5-EE1C-46B7-AD33-E603C84E8A93}" destId="{FA480D1B-8872-4D7E-875B-12D60353C9F3}" srcOrd="1" destOrd="0" parTransId="{3B3ABF55-09AF-49BB-AB84-C1D274E273D7}" sibTransId="{426CA8FB-0B39-43DC-8A2B-F63D0665942B}"/>
    <dgm:cxn modelId="{C25F71D3-91AF-AD4C-9EB4-4DA59B56EE0C}" type="presOf" srcId="{E5D2E26F-F498-41B4-A1BC-4467F8915484}" destId="{2BC6B3CC-B101-3F46-86ED-6240794A1C93}" srcOrd="0" destOrd="0" presId="urn:microsoft.com/office/officeart/2005/8/layout/vList2"/>
    <dgm:cxn modelId="{D88B8EE1-F54F-B244-BDBC-D334BFCE6E12}" type="presOf" srcId="{FEB10DD5-EE1C-46B7-AD33-E603C84E8A93}" destId="{24C9842A-09BB-0E43-8A9A-BAD9EB174D73}" srcOrd="0" destOrd="0" presId="urn:microsoft.com/office/officeart/2005/8/layout/vList2"/>
    <dgm:cxn modelId="{220D2FAD-138C-4142-8794-22DE9A43C6F8}" type="presParOf" srcId="{24C9842A-09BB-0E43-8A9A-BAD9EB174D73}" destId="{EF8C4140-BDBB-194D-8CD4-039E9B72608A}" srcOrd="0" destOrd="0" presId="urn:microsoft.com/office/officeart/2005/8/layout/vList2"/>
    <dgm:cxn modelId="{722F3F6F-531C-064B-AC28-248E69746397}" type="presParOf" srcId="{24C9842A-09BB-0E43-8A9A-BAD9EB174D73}" destId="{5814497D-462C-E24B-BFAC-973F4307D664}" srcOrd="1" destOrd="0" presId="urn:microsoft.com/office/officeart/2005/8/layout/vList2"/>
    <dgm:cxn modelId="{D224AC81-F1CD-534E-BA93-BB0DC3248727}" type="presParOf" srcId="{24C9842A-09BB-0E43-8A9A-BAD9EB174D73}" destId="{5981FD4E-2129-6E47-B449-6EB650C87225}" srcOrd="2" destOrd="0" presId="urn:microsoft.com/office/officeart/2005/8/layout/vList2"/>
    <dgm:cxn modelId="{D85CBB02-2FA1-0E46-8FA3-7471FB20B5D7}" type="presParOf" srcId="{24C9842A-09BB-0E43-8A9A-BAD9EB174D73}" destId="{A1FBD937-AAA2-3E4C-A03E-6B6EF6FFB116}" srcOrd="3" destOrd="0" presId="urn:microsoft.com/office/officeart/2005/8/layout/vList2"/>
    <dgm:cxn modelId="{E1AB0ACD-8A0B-7549-B2F5-99993D77A354}" type="presParOf" srcId="{24C9842A-09BB-0E43-8A9A-BAD9EB174D73}" destId="{2BC6B3CC-B101-3F46-86ED-6240794A1C9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C77ED9-DB2E-4742-AD1A-4B5E23D3E69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A296930-F57E-4C93-85C3-9ECF9573BA09}">
      <dgm:prSet/>
      <dgm:spPr/>
      <dgm:t>
        <a:bodyPr/>
        <a:lstStyle/>
        <a:p>
          <a:r>
            <a:rPr lang="nl-NL"/>
            <a:t>Begeleidt en helpt de leerlingen met het vinden van een vervolgopleiding</a:t>
          </a:r>
          <a:endParaRPr lang="en-US"/>
        </a:p>
      </dgm:t>
    </dgm:pt>
    <dgm:pt modelId="{4C689615-FC4D-4DE5-8F29-B74E14F7043A}" type="parTrans" cxnId="{FFC0F05E-135E-48A4-A070-A564360A18CA}">
      <dgm:prSet/>
      <dgm:spPr/>
      <dgm:t>
        <a:bodyPr/>
        <a:lstStyle/>
        <a:p>
          <a:endParaRPr lang="en-US"/>
        </a:p>
      </dgm:t>
    </dgm:pt>
    <dgm:pt modelId="{8EA14BE3-27E4-4D12-9E79-E42E4E02B808}" type="sibTrans" cxnId="{FFC0F05E-135E-48A4-A070-A564360A18CA}">
      <dgm:prSet/>
      <dgm:spPr/>
      <dgm:t>
        <a:bodyPr/>
        <a:lstStyle/>
        <a:p>
          <a:endParaRPr lang="en-US"/>
        </a:p>
      </dgm:t>
    </dgm:pt>
    <dgm:pt modelId="{BD22C584-415F-471C-9DA9-DD063D14EEEB}">
      <dgm:prSet/>
      <dgm:spPr/>
      <dgm:t>
        <a:bodyPr/>
        <a:lstStyle/>
        <a:p>
          <a:r>
            <a:rPr lang="nl-NL"/>
            <a:t>Verstuurt informatie met betrekking tot open dagen en meeloopdagen</a:t>
          </a:r>
          <a:endParaRPr lang="en-US"/>
        </a:p>
      </dgm:t>
    </dgm:pt>
    <dgm:pt modelId="{01122CBD-5F3C-4DA7-9EE9-BBFFE940FC69}" type="parTrans" cxnId="{3B31C6DA-6848-409F-AACD-1AABE3D091F7}">
      <dgm:prSet/>
      <dgm:spPr/>
      <dgm:t>
        <a:bodyPr/>
        <a:lstStyle/>
        <a:p>
          <a:endParaRPr lang="en-US"/>
        </a:p>
      </dgm:t>
    </dgm:pt>
    <dgm:pt modelId="{79DEC5DA-265F-4F7E-BC37-39D41B507473}" type="sibTrans" cxnId="{3B31C6DA-6848-409F-AACD-1AABE3D091F7}">
      <dgm:prSet/>
      <dgm:spPr/>
      <dgm:t>
        <a:bodyPr/>
        <a:lstStyle/>
        <a:p>
          <a:endParaRPr lang="en-US"/>
        </a:p>
      </dgm:t>
    </dgm:pt>
    <dgm:pt modelId="{BB637DFB-A134-47C8-B2B3-68D3CF42D4EB}">
      <dgm:prSet/>
      <dgm:spPr/>
      <dgm:t>
        <a:bodyPr/>
        <a:lstStyle/>
        <a:p>
          <a:r>
            <a:rPr lang="nl-NL"/>
            <a:t>Voert gesprekken met leerlingen over hun keuze voor een vervolgopleiding</a:t>
          </a:r>
          <a:endParaRPr lang="en-US"/>
        </a:p>
      </dgm:t>
    </dgm:pt>
    <dgm:pt modelId="{BA2A9927-F829-474F-8951-CEAA1208E525}" type="parTrans" cxnId="{59C598CD-5329-4FE2-8D37-526BD00FB81B}">
      <dgm:prSet/>
      <dgm:spPr/>
      <dgm:t>
        <a:bodyPr/>
        <a:lstStyle/>
        <a:p>
          <a:endParaRPr lang="en-US"/>
        </a:p>
      </dgm:t>
    </dgm:pt>
    <dgm:pt modelId="{55C3F46A-F5AD-48E5-81FC-6E509B915546}" type="sibTrans" cxnId="{59C598CD-5329-4FE2-8D37-526BD00FB81B}">
      <dgm:prSet/>
      <dgm:spPr/>
      <dgm:t>
        <a:bodyPr/>
        <a:lstStyle/>
        <a:p>
          <a:endParaRPr lang="en-US"/>
        </a:p>
      </dgm:t>
    </dgm:pt>
    <dgm:pt modelId="{B0ABFD0D-BC3E-4394-931A-0D9169A8598A}">
      <dgm:prSet/>
      <dgm:spPr/>
      <dgm:t>
        <a:bodyPr/>
        <a:lstStyle/>
        <a:p>
          <a:r>
            <a:rPr lang="nl-NL"/>
            <a:t>Werkdagen: maandag tot en met vrijdag</a:t>
          </a:r>
          <a:endParaRPr lang="en-US"/>
        </a:p>
      </dgm:t>
    </dgm:pt>
    <dgm:pt modelId="{1A33C627-7DB4-4251-A942-E745AF3C62E3}" type="parTrans" cxnId="{CD0DAC02-E07D-4D98-84ED-961F94CEBD35}">
      <dgm:prSet/>
      <dgm:spPr/>
      <dgm:t>
        <a:bodyPr/>
        <a:lstStyle/>
        <a:p>
          <a:endParaRPr lang="en-US"/>
        </a:p>
      </dgm:t>
    </dgm:pt>
    <dgm:pt modelId="{C3E7927A-F4C9-4920-A203-24C952EFCB61}" type="sibTrans" cxnId="{CD0DAC02-E07D-4D98-84ED-961F94CEBD35}">
      <dgm:prSet/>
      <dgm:spPr/>
      <dgm:t>
        <a:bodyPr/>
        <a:lstStyle/>
        <a:p>
          <a:endParaRPr lang="en-US"/>
        </a:p>
      </dgm:t>
    </dgm:pt>
    <dgm:pt modelId="{7EBA10E8-3CB8-4778-9B24-20CB87F625BA}">
      <dgm:prSet/>
      <dgm:spPr/>
      <dgm:t>
        <a:bodyPr/>
        <a:lstStyle/>
        <a:p>
          <a:r>
            <a:rPr lang="nl-NL">
              <a:hlinkClick xmlns:r="http://schemas.openxmlformats.org/officeDocument/2006/relationships" r:id="rId1"/>
            </a:rPr>
            <a:t>c.alkemade-kok@zuiderlicht.org</a:t>
          </a:r>
          <a:endParaRPr lang="en-US"/>
        </a:p>
      </dgm:t>
    </dgm:pt>
    <dgm:pt modelId="{2FC48790-7A96-4761-B441-DC43B125E58E}" type="parTrans" cxnId="{3679C09F-6827-4286-AB0A-18A9E5E80723}">
      <dgm:prSet/>
      <dgm:spPr/>
      <dgm:t>
        <a:bodyPr/>
        <a:lstStyle/>
        <a:p>
          <a:endParaRPr lang="en-US"/>
        </a:p>
      </dgm:t>
    </dgm:pt>
    <dgm:pt modelId="{C4B1CD71-98A0-4CA2-BC13-DB2732E1B0F8}" type="sibTrans" cxnId="{3679C09F-6827-4286-AB0A-18A9E5E80723}">
      <dgm:prSet/>
      <dgm:spPr/>
      <dgm:t>
        <a:bodyPr/>
        <a:lstStyle/>
        <a:p>
          <a:endParaRPr lang="en-US"/>
        </a:p>
      </dgm:t>
    </dgm:pt>
    <dgm:pt modelId="{46A64889-6590-3246-A8D4-1688615D99D2}" type="pres">
      <dgm:prSet presAssocID="{3CC77ED9-DB2E-4742-AD1A-4B5E23D3E69B}" presName="linear" presStyleCnt="0">
        <dgm:presLayoutVars>
          <dgm:animLvl val="lvl"/>
          <dgm:resizeHandles val="exact"/>
        </dgm:presLayoutVars>
      </dgm:prSet>
      <dgm:spPr/>
    </dgm:pt>
    <dgm:pt modelId="{4EB4CCF2-F6AD-7C46-9FF6-3DDCCBFAEDAB}" type="pres">
      <dgm:prSet presAssocID="{6A296930-F57E-4C93-85C3-9ECF9573BA0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F522AB47-5FE3-6D45-8E9C-E73B2A00A3DD}" type="pres">
      <dgm:prSet presAssocID="{8EA14BE3-27E4-4D12-9E79-E42E4E02B808}" presName="spacer" presStyleCnt="0"/>
      <dgm:spPr/>
    </dgm:pt>
    <dgm:pt modelId="{EA8493FD-03B9-EC4B-AA59-CF6565D89FA6}" type="pres">
      <dgm:prSet presAssocID="{BD22C584-415F-471C-9DA9-DD063D14EEE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D4302B50-48FE-374D-B94F-BDCF0B47F9F4}" type="pres">
      <dgm:prSet presAssocID="{79DEC5DA-265F-4F7E-BC37-39D41B507473}" presName="spacer" presStyleCnt="0"/>
      <dgm:spPr/>
    </dgm:pt>
    <dgm:pt modelId="{ABACC577-069F-7B4E-9995-F18B5096AF79}" type="pres">
      <dgm:prSet presAssocID="{BB637DFB-A134-47C8-B2B3-68D3CF42D4E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B4495F9A-3D35-614C-A939-E85E49A24AA8}" type="pres">
      <dgm:prSet presAssocID="{55C3F46A-F5AD-48E5-81FC-6E509B915546}" presName="spacer" presStyleCnt="0"/>
      <dgm:spPr/>
    </dgm:pt>
    <dgm:pt modelId="{1E976C38-7731-8043-8D38-D95FFCB40B9F}" type="pres">
      <dgm:prSet presAssocID="{B0ABFD0D-BC3E-4394-931A-0D9169A8598A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0157C201-5073-A248-8178-B398288130E0}" type="pres">
      <dgm:prSet presAssocID="{C3E7927A-F4C9-4920-A203-24C952EFCB61}" presName="spacer" presStyleCnt="0"/>
      <dgm:spPr/>
    </dgm:pt>
    <dgm:pt modelId="{E6F286BC-3305-1841-8836-8608BB899158}" type="pres">
      <dgm:prSet presAssocID="{7EBA10E8-3CB8-4778-9B24-20CB87F625BA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CD0DAC02-E07D-4D98-84ED-961F94CEBD35}" srcId="{3CC77ED9-DB2E-4742-AD1A-4B5E23D3E69B}" destId="{B0ABFD0D-BC3E-4394-931A-0D9169A8598A}" srcOrd="3" destOrd="0" parTransId="{1A33C627-7DB4-4251-A942-E745AF3C62E3}" sibTransId="{C3E7927A-F4C9-4920-A203-24C952EFCB61}"/>
    <dgm:cxn modelId="{FFC0F05E-135E-48A4-A070-A564360A18CA}" srcId="{3CC77ED9-DB2E-4742-AD1A-4B5E23D3E69B}" destId="{6A296930-F57E-4C93-85C3-9ECF9573BA09}" srcOrd="0" destOrd="0" parTransId="{4C689615-FC4D-4DE5-8F29-B74E14F7043A}" sibTransId="{8EA14BE3-27E4-4D12-9E79-E42E4E02B808}"/>
    <dgm:cxn modelId="{28AAAD80-3870-AB42-BDF0-1A32DEBB7DC0}" type="presOf" srcId="{6A296930-F57E-4C93-85C3-9ECF9573BA09}" destId="{4EB4CCF2-F6AD-7C46-9FF6-3DDCCBFAEDAB}" srcOrd="0" destOrd="0" presId="urn:microsoft.com/office/officeart/2005/8/layout/vList2"/>
    <dgm:cxn modelId="{12654F99-D05F-0D4B-8102-8B302B0D930B}" type="presOf" srcId="{7EBA10E8-3CB8-4778-9B24-20CB87F625BA}" destId="{E6F286BC-3305-1841-8836-8608BB899158}" srcOrd="0" destOrd="0" presId="urn:microsoft.com/office/officeart/2005/8/layout/vList2"/>
    <dgm:cxn modelId="{D61DD19A-3718-354A-9D6A-C4C6C1C71766}" type="presOf" srcId="{3CC77ED9-DB2E-4742-AD1A-4B5E23D3E69B}" destId="{46A64889-6590-3246-A8D4-1688615D99D2}" srcOrd="0" destOrd="0" presId="urn:microsoft.com/office/officeart/2005/8/layout/vList2"/>
    <dgm:cxn modelId="{199C439C-8211-EA4E-8EFD-7EA00D7CE740}" type="presOf" srcId="{BD22C584-415F-471C-9DA9-DD063D14EEEB}" destId="{EA8493FD-03B9-EC4B-AA59-CF6565D89FA6}" srcOrd="0" destOrd="0" presId="urn:microsoft.com/office/officeart/2005/8/layout/vList2"/>
    <dgm:cxn modelId="{3679C09F-6827-4286-AB0A-18A9E5E80723}" srcId="{3CC77ED9-DB2E-4742-AD1A-4B5E23D3E69B}" destId="{7EBA10E8-3CB8-4778-9B24-20CB87F625BA}" srcOrd="4" destOrd="0" parTransId="{2FC48790-7A96-4761-B441-DC43B125E58E}" sibTransId="{C4B1CD71-98A0-4CA2-BC13-DB2732E1B0F8}"/>
    <dgm:cxn modelId="{59C598CD-5329-4FE2-8D37-526BD00FB81B}" srcId="{3CC77ED9-DB2E-4742-AD1A-4B5E23D3E69B}" destId="{BB637DFB-A134-47C8-B2B3-68D3CF42D4EB}" srcOrd="2" destOrd="0" parTransId="{BA2A9927-F829-474F-8951-CEAA1208E525}" sibTransId="{55C3F46A-F5AD-48E5-81FC-6E509B915546}"/>
    <dgm:cxn modelId="{AAD60AD3-E30F-FD42-A1D7-E597B3AC8FA1}" type="presOf" srcId="{B0ABFD0D-BC3E-4394-931A-0D9169A8598A}" destId="{1E976C38-7731-8043-8D38-D95FFCB40B9F}" srcOrd="0" destOrd="0" presId="urn:microsoft.com/office/officeart/2005/8/layout/vList2"/>
    <dgm:cxn modelId="{3B31C6DA-6848-409F-AACD-1AABE3D091F7}" srcId="{3CC77ED9-DB2E-4742-AD1A-4B5E23D3E69B}" destId="{BD22C584-415F-471C-9DA9-DD063D14EEEB}" srcOrd="1" destOrd="0" parTransId="{01122CBD-5F3C-4DA7-9EE9-BBFFE940FC69}" sibTransId="{79DEC5DA-265F-4F7E-BC37-39D41B507473}"/>
    <dgm:cxn modelId="{BB5876F2-0291-C742-A89F-F4F51013274B}" type="presOf" srcId="{BB637DFB-A134-47C8-B2B3-68D3CF42D4EB}" destId="{ABACC577-069F-7B4E-9995-F18B5096AF79}" srcOrd="0" destOrd="0" presId="urn:microsoft.com/office/officeart/2005/8/layout/vList2"/>
    <dgm:cxn modelId="{E2D027F1-69FE-9745-A714-E6C254B3249B}" type="presParOf" srcId="{46A64889-6590-3246-A8D4-1688615D99D2}" destId="{4EB4CCF2-F6AD-7C46-9FF6-3DDCCBFAEDAB}" srcOrd="0" destOrd="0" presId="urn:microsoft.com/office/officeart/2005/8/layout/vList2"/>
    <dgm:cxn modelId="{35F56966-0209-0445-9933-BF3F1945D79F}" type="presParOf" srcId="{46A64889-6590-3246-A8D4-1688615D99D2}" destId="{F522AB47-5FE3-6D45-8E9C-E73B2A00A3DD}" srcOrd="1" destOrd="0" presId="urn:microsoft.com/office/officeart/2005/8/layout/vList2"/>
    <dgm:cxn modelId="{79E78DEF-15B7-A746-91A7-E11E04D74285}" type="presParOf" srcId="{46A64889-6590-3246-A8D4-1688615D99D2}" destId="{EA8493FD-03B9-EC4B-AA59-CF6565D89FA6}" srcOrd="2" destOrd="0" presId="urn:microsoft.com/office/officeart/2005/8/layout/vList2"/>
    <dgm:cxn modelId="{E7057F97-A9D2-3942-BB46-8964A6678AB5}" type="presParOf" srcId="{46A64889-6590-3246-A8D4-1688615D99D2}" destId="{D4302B50-48FE-374D-B94F-BDCF0B47F9F4}" srcOrd="3" destOrd="0" presId="urn:microsoft.com/office/officeart/2005/8/layout/vList2"/>
    <dgm:cxn modelId="{4C47521D-00CC-AB4C-8794-69079266783E}" type="presParOf" srcId="{46A64889-6590-3246-A8D4-1688615D99D2}" destId="{ABACC577-069F-7B4E-9995-F18B5096AF79}" srcOrd="4" destOrd="0" presId="urn:microsoft.com/office/officeart/2005/8/layout/vList2"/>
    <dgm:cxn modelId="{E38FF7BD-519B-9D45-9050-55D86C7001A7}" type="presParOf" srcId="{46A64889-6590-3246-A8D4-1688615D99D2}" destId="{B4495F9A-3D35-614C-A939-E85E49A24AA8}" srcOrd="5" destOrd="0" presId="urn:microsoft.com/office/officeart/2005/8/layout/vList2"/>
    <dgm:cxn modelId="{5B3D6B22-906A-FA43-A64B-C04361AEEBA9}" type="presParOf" srcId="{46A64889-6590-3246-A8D4-1688615D99D2}" destId="{1E976C38-7731-8043-8D38-D95FFCB40B9F}" srcOrd="6" destOrd="0" presId="urn:microsoft.com/office/officeart/2005/8/layout/vList2"/>
    <dgm:cxn modelId="{B7A27A36-EAA1-A847-98E9-BD2E71F74AE4}" type="presParOf" srcId="{46A64889-6590-3246-A8D4-1688615D99D2}" destId="{0157C201-5073-A248-8178-B398288130E0}" srcOrd="7" destOrd="0" presId="urn:microsoft.com/office/officeart/2005/8/layout/vList2"/>
    <dgm:cxn modelId="{391F9742-79A9-F74A-BCD5-92E594E186D0}" type="presParOf" srcId="{46A64889-6590-3246-A8D4-1688615D99D2}" destId="{E6F286BC-3305-1841-8836-8608BB89915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0EAA85-D3E4-4477-AA3F-46A76BE17F66}">
      <dsp:nvSpPr>
        <dsp:cNvPr id="0" name=""/>
        <dsp:cNvSpPr/>
      </dsp:nvSpPr>
      <dsp:spPr>
        <a:xfrm>
          <a:off x="0" y="535187"/>
          <a:ext cx="11277600" cy="7675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200" kern="1200" dirty="0"/>
            <a:t>Elvira Beers                                    Teamleider Onderbouw</a:t>
          </a:r>
          <a:endParaRPr lang="en-US" sz="3200" kern="1200" dirty="0"/>
        </a:p>
      </dsp:txBody>
      <dsp:txXfrm>
        <a:off x="37467" y="572654"/>
        <a:ext cx="11202666" cy="692586"/>
      </dsp:txXfrm>
    </dsp:sp>
    <dsp:sp modelId="{5DD90019-BF1A-47AF-B512-3E410082BF01}">
      <dsp:nvSpPr>
        <dsp:cNvPr id="0" name=""/>
        <dsp:cNvSpPr/>
      </dsp:nvSpPr>
      <dsp:spPr>
        <a:xfrm>
          <a:off x="0" y="1394867"/>
          <a:ext cx="11277600" cy="767520"/>
        </a:xfrm>
        <a:prstGeom prst="round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200" kern="1200" dirty="0"/>
            <a:t>Sharon </a:t>
          </a:r>
          <a:r>
            <a:rPr lang="nl-NL" sz="3200" kern="1200" dirty="0" err="1"/>
            <a:t>Boughanem</a:t>
          </a:r>
          <a:r>
            <a:rPr lang="nl-NL" sz="3200" kern="1200" dirty="0"/>
            <a:t>                      Teamleider Bovenbouw</a:t>
          </a:r>
          <a:endParaRPr lang="en-US" sz="3200" kern="1200" dirty="0"/>
        </a:p>
      </dsp:txBody>
      <dsp:txXfrm>
        <a:off x="37467" y="1432334"/>
        <a:ext cx="11202666" cy="692586"/>
      </dsp:txXfrm>
    </dsp:sp>
    <dsp:sp modelId="{A0B1C9FC-E831-F449-B1AC-90E180D1BA64}">
      <dsp:nvSpPr>
        <dsp:cNvPr id="0" name=""/>
        <dsp:cNvSpPr/>
      </dsp:nvSpPr>
      <dsp:spPr>
        <a:xfrm>
          <a:off x="0" y="2254547"/>
          <a:ext cx="11277600" cy="767520"/>
        </a:xfrm>
        <a:prstGeom prst="roundRect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Kevin de Wit		            </a:t>
          </a:r>
          <a:r>
            <a:rPr lang="en-US" sz="3200" kern="1200" dirty="0" err="1"/>
            <a:t>Leerjaar</a:t>
          </a:r>
          <a:r>
            <a:rPr lang="en-US" sz="3200" kern="1200" dirty="0"/>
            <a:t> coordinator </a:t>
          </a:r>
          <a:r>
            <a:rPr lang="en-US" sz="3200" kern="1200" dirty="0" err="1"/>
            <a:t>bovenbouw</a:t>
          </a:r>
          <a:r>
            <a:rPr lang="en-US" sz="3200" kern="1200" dirty="0"/>
            <a:t> </a:t>
          </a:r>
        </a:p>
      </dsp:txBody>
      <dsp:txXfrm>
        <a:off x="37467" y="2292014"/>
        <a:ext cx="11202666" cy="692586"/>
      </dsp:txXfrm>
    </dsp:sp>
    <dsp:sp modelId="{FF1874E1-5901-4D83-9085-77AEFA07B746}">
      <dsp:nvSpPr>
        <dsp:cNvPr id="0" name=""/>
        <dsp:cNvSpPr/>
      </dsp:nvSpPr>
      <dsp:spPr>
        <a:xfrm>
          <a:off x="0" y="3114228"/>
          <a:ext cx="11277600" cy="767520"/>
        </a:xfrm>
        <a:prstGeom prst="round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200" kern="1200" dirty="0"/>
            <a:t>Eline Slingerland                            Leerjaarcoördinator M-klassen</a:t>
          </a:r>
          <a:endParaRPr lang="en-US" sz="3200" kern="1200" dirty="0"/>
        </a:p>
      </dsp:txBody>
      <dsp:txXfrm>
        <a:off x="37467" y="3151695"/>
        <a:ext cx="11202666" cy="692586"/>
      </dsp:txXfrm>
    </dsp:sp>
    <dsp:sp modelId="{31FB9F3F-6306-4F96-9D99-64421256DBDC}">
      <dsp:nvSpPr>
        <dsp:cNvPr id="0" name=""/>
        <dsp:cNvSpPr/>
      </dsp:nvSpPr>
      <dsp:spPr>
        <a:xfrm>
          <a:off x="0" y="3973908"/>
          <a:ext cx="11277600" cy="767520"/>
        </a:xfrm>
        <a:prstGeom prst="roundRect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200" kern="1200" dirty="0"/>
            <a:t>Marieke van </a:t>
          </a:r>
          <a:r>
            <a:rPr lang="nl-NL" sz="3200" kern="1200" dirty="0" err="1"/>
            <a:t>Loggem</a:t>
          </a:r>
          <a:r>
            <a:rPr lang="nl-NL" sz="3200" kern="1200" dirty="0"/>
            <a:t>                    Sectievoorzitter Zorg en Welzijn</a:t>
          </a:r>
          <a:endParaRPr lang="en-US" sz="3200" kern="1200" dirty="0"/>
        </a:p>
      </dsp:txBody>
      <dsp:txXfrm>
        <a:off x="37467" y="4011375"/>
        <a:ext cx="11202666" cy="692586"/>
      </dsp:txXfrm>
    </dsp:sp>
    <dsp:sp modelId="{6124EC8D-7513-4962-A939-83AA8E9A89D2}">
      <dsp:nvSpPr>
        <dsp:cNvPr id="0" name=""/>
        <dsp:cNvSpPr/>
      </dsp:nvSpPr>
      <dsp:spPr>
        <a:xfrm>
          <a:off x="0" y="4833588"/>
          <a:ext cx="11277600" cy="76752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200" kern="1200" dirty="0">
              <a:latin typeface="Calibri Light" panose="020F0302020204030204"/>
            </a:rPr>
            <a:t>Chantal Alkemade                         Decaan</a:t>
          </a:r>
        </a:p>
      </dsp:txBody>
      <dsp:txXfrm>
        <a:off x="37467" y="4871055"/>
        <a:ext cx="11202666" cy="6925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8C4140-BDBB-194D-8CD4-039E9B72608A}">
      <dsp:nvSpPr>
        <dsp:cNvPr id="0" name=""/>
        <dsp:cNvSpPr/>
      </dsp:nvSpPr>
      <dsp:spPr>
        <a:xfrm>
          <a:off x="0" y="26084"/>
          <a:ext cx="6253721" cy="15912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000" kern="1200"/>
            <a:t>Via een formulier bij de mentor van leerjaar 2.</a:t>
          </a:r>
          <a:endParaRPr lang="en-US" sz="4000" kern="1200"/>
        </a:p>
      </dsp:txBody>
      <dsp:txXfrm>
        <a:off x="77676" y="103760"/>
        <a:ext cx="6098369" cy="1435848"/>
      </dsp:txXfrm>
    </dsp:sp>
    <dsp:sp modelId="{5981FD4E-2129-6E47-B449-6EB650C87225}">
      <dsp:nvSpPr>
        <dsp:cNvPr id="0" name=""/>
        <dsp:cNvSpPr/>
      </dsp:nvSpPr>
      <dsp:spPr>
        <a:xfrm>
          <a:off x="0" y="1732485"/>
          <a:ext cx="6253721" cy="159120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000" kern="1200"/>
            <a:t>Ouders tekenen</a:t>
          </a:r>
          <a:endParaRPr lang="en-US" sz="4000" kern="1200"/>
        </a:p>
      </dsp:txBody>
      <dsp:txXfrm>
        <a:off x="77676" y="1810161"/>
        <a:ext cx="6098369" cy="1435848"/>
      </dsp:txXfrm>
    </dsp:sp>
    <dsp:sp modelId="{2BC6B3CC-B101-3F46-86ED-6240794A1C93}">
      <dsp:nvSpPr>
        <dsp:cNvPr id="0" name=""/>
        <dsp:cNvSpPr/>
      </dsp:nvSpPr>
      <dsp:spPr>
        <a:xfrm>
          <a:off x="0" y="3438885"/>
          <a:ext cx="6253721" cy="159120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000" kern="1200" dirty="0"/>
            <a:t>Deadline keuze maken: 10 juni a.s. </a:t>
          </a:r>
          <a:endParaRPr lang="en-US" sz="4000" kern="1200" dirty="0"/>
        </a:p>
      </dsp:txBody>
      <dsp:txXfrm>
        <a:off x="77676" y="3516561"/>
        <a:ext cx="6098369" cy="14358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B4CCF2-F6AD-7C46-9FF6-3DDCCBFAEDAB}">
      <dsp:nvSpPr>
        <dsp:cNvPr id="0" name=""/>
        <dsp:cNvSpPr/>
      </dsp:nvSpPr>
      <dsp:spPr>
        <a:xfrm>
          <a:off x="0" y="3045"/>
          <a:ext cx="6253721" cy="95471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/>
            <a:t>Begeleidt en helpt de leerlingen met het vinden van een vervolgopleiding</a:t>
          </a:r>
          <a:endParaRPr lang="en-US" sz="2400" kern="1200"/>
        </a:p>
      </dsp:txBody>
      <dsp:txXfrm>
        <a:off x="46606" y="49651"/>
        <a:ext cx="6160509" cy="861507"/>
      </dsp:txXfrm>
    </dsp:sp>
    <dsp:sp modelId="{EA8493FD-03B9-EC4B-AA59-CF6565D89FA6}">
      <dsp:nvSpPr>
        <dsp:cNvPr id="0" name=""/>
        <dsp:cNvSpPr/>
      </dsp:nvSpPr>
      <dsp:spPr>
        <a:xfrm>
          <a:off x="0" y="1026885"/>
          <a:ext cx="6253721" cy="954719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/>
            <a:t>Verstuurt informatie met betrekking tot open dagen en meeloopdagen</a:t>
          </a:r>
          <a:endParaRPr lang="en-US" sz="2400" kern="1200"/>
        </a:p>
      </dsp:txBody>
      <dsp:txXfrm>
        <a:off x="46606" y="1073491"/>
        <a:ext cx="6160509" cy="861507"/>
      </dsp:txXfrm>
    </dsp:sp>
    <dsp:sp modelId="{ABACC577-069F-7B4E-9995-F18B5096AF79}">
      <dsp:nvSpPr>
        <dsp:cNvPr id="0" name=""/>
        <dsp:cNvSpPr/>
      </dsp:nvSpPr>
      <dsp:spPr>
        <a:xfrm>
          <a:off x="0" y="2050725"/>
          <a:ext cx="6253721" cy="954719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/>
            <a:t>Voert gesprekken met leerlingen over hun keuze voor een vervolgopleiding</a:t>
          </a:r>
          <a:endParaRPr lang="en-US" sz="2400" kern="1200"/>
        </a:p>
      </dsp:txBody>
      <dsp:txXfrm>
        <a:off x="46606" y="2097331"/>
        <a:ext cx="6160509" cy="861507"/>
      </dsp:txXfrm>
    </dsp:sp>
    <dsp:sp modelId="{1E976C38-7731-8043-8D38-D95FFCB40B9F}">
      <dsp:nvSpPr>
        <dsp:cNvPr id="0" name=""/>
        <dsp:cNvSpPr/>
      </dsp:nvSpPr>
      <dsp:spPr>
        <a:xfrm>
          <a:off x="0" y="3074565"/>
          <a:ext cx="6253721" cy="954719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/>
            <a:t>Werkdagen: maandag tot en met vrijdag</a:t>
          </a:r>
          <a:endParaRPr lang="en-US" sz="2400" kern="1200"/>
        </a:p>
      </dsp:txBody>
      <dsp:txXfrm>
        <a:off x="46606" y="3121171"/>
        <a:ext cx="6160509" cy="861507"/>
      </dsp:txXfrm>
    </dsp:sp>
    <dsp:sp modelId="{E6F286BC-3305-1841-8836-8608BB899158}">
      <dsp:nvSpPr>
        <dsp:cNvPr id="0" name=""/>
        <dsp:cNvSpPr/>
      </dsp:nvSpPr>
      <dsp:spPr>
        <a:xfrm>
          <a:off x="0" y="4098405"/>
          <a:ext cx="6253721" cy="95471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>
              <a:hlinkClick xmlns:r="http://schemas.openxmlformats.org/officeDocument/2006/relationships" r:id="rId1"/>
            </a:rPr>
            <a:t>c.alkemade-kok@zuiderlicht.org</a:t>
          </a:r>
          <a:endParaRPr lang="en-US" sz="2400" kern="1200"/>
        </a:p>
      </dsp:txBody>
      <dsp:txXfrm>
        <a:off x="46606" y="4145011"/>
        <a:ext cx="6160509" cy="8615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20.05.2022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9299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20.05.2022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5967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20.05.2022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19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20.05.2022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5912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20.05.2022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3495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20.05.2022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7811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20.05.2022</a:t>
            </a:fld>
            <a:endParaRPr lang="de-D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8315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20.05.2022</a:t>
            </a:fld>
            <a:endParaRPr lang="de-D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7782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20.05.2022</a:t>
            </a:fld>
            <a:endParaRPr lang="de-D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9604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20.05.2022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8389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20.05.2022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292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53BDC-9EAE-49FE-9892-958C9F845175}" type="datetimeFigureOut">
              <a:rPr lang="de-DE" smtClean="0"/>
              <a:t>20.05.2022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054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k.de.wit@zuiderlicht.org" TargetMode="External"/><Relationship Id="rId2" Type="http://schemas.openxmlformats.org/officeDocument/2006/relationships/hyperlink" Target="mailto:s.boughanem@zuiderlicht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12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6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5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1"/>
            <a:ext cx="8997696" cy="391812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00669" y="1111086"/>
            <a:ext cx="7690104" cy="2623885"/>
          </a:xfrm>
        </p:spPr>
        <p:txBody>
          <a:bodyPr anchor="ctr">
            <a:normAutofit/>
          </a:bodyPr>
          <a:lstStyle/>
          <a:p>
            <a:pPr algn="l"/>
            <a:r>
              <a:rPr lang="de-DE" sz="6600" dirty="0">
                <a:solidFill>
                  <a:srgbClr val="FFFFFF"/>
                </a:solidFill>
                <a:cs typeface="Calibri Light"/>
              </a:rPr>
              <a:t>PPO </a:t>
            </a:r>
            <a:r>
              <a:rPr lang="de-DE" sz="6600" dirty="0" err="1">
                <a:solidFill>
                  <a:srgbClr val="FFFFFF"/>
                </a:solidFill>
                <a:cs typeface="Calibri Light"/>
              </a:rPr>
              <a:t>ouderavond</a:t>
            </a:r>
            <a:br>
              <a:rPr lang="en-US" dirty="0"/>
            </a:br>
            <a:r>
              <a:rPr lang="de-DE" sz="6600" dirty="0">
                <a:solidFill>
                  <a:srgbClr val="FFFFFF"/>
                </a:solidFill>
                <a:cs typeface="Calibri Light"/>
              </a:rPr>
              <a:t>TL/GL</a:t>
            </a:r>
            <a:endParaRPr lang="de-DE" sz="6600" dirty="0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21269"/>
            <a:ext cx="11277600" cy="1877811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79499" y="4843002"/>
            <a:ext cx="10012680" cy="12343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de-DE" sz="2600" dirty="0" err="1">
                <a:solidFill>
                  <a:srgbClr val="1B1B1B"/>
                </a:solidFill>
                <a:cs typeface="Calibri"/>
              </a:rPr>
              <a:t>Donderdag</a:t>
            </a:r>
            <a:r>
              <a:rPr lang="de-DE" sz="2600" dirty="0">
                <a:solidFill>
                  <a:srgbClr val="1B1B1B"/>
                </a:solidFill>
                <a:cs typeface="Calibri"/>
              </a:rPr>
              <a:t> 19 </a:t>
            </a:r>
            <a:r>
              <a:rPr lang="de-DE" sz="2600" dirty="0" err="1">
                <a:solidFill>
                  <a:srgbClr val="1B1B1B"/>
                </a:solidFill>
                <a:cs typeface="Calibri"/>
              </a:rPr>
              <a:t>mei</a:t>
            </a:r>
            <a:r>
              <a:rPr lang="de-DE" sz="2600" dirty="0">
                <a:solidFill>
                  <a:srgbClr val="1B1B1B"/>
                </a:solidFill>
                <a:cs typeface="Calibri"/>
              </a:rPr>
              <a:t> 2022</a:t>
            </a:r>
          </a:p>
          <a:p>
            <a:pPr algn="l"/>
            <a:r>
              <a:rPr lang="de-DE" sz="2600" b="1" dirty="0">
                <a:solidFill>
                  <a:srgbClr val="1B1B1B"/>
                </a:solidFill>
                <a:cs typeface="Calibri"/>
              </a:rPr>
              <a:t>20.00-21.00 </a:t>
            </a:r>
            <a:r>
              <a:rPr lang="de-DE" sz="2600" b="1" dirty="0" err="1">
                <a:solidFill>
                  <a:srgbClr val="1B1B1B"/>
                </a:solidFill>
                <a:cs typeface="Calibri"/>
              </a:rPr>
              <a:t>uur</a:t>
            </a:r>
            <a:r>
              <a:rPr lang="de-DE" sz="2600" b="1" dirty="0">
                <a:solidFill>
                  <a:srgbClr val="1B1B1B"/>
                </a:solidFill>
                <a:cs typeface="Calibri"/>
              </a:rPr>
              <a:t> 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19345" y="450221"/>
            <a:ext cx="2115455" cy="1890204"/>
          </a:xfrm>
          <a:prstGeom prst="rect">
            <a:avLst/>
          </a:prstGeom>
          <a:solidFill>
            <a:srgbClr val="564348">
              <a:alpha val="9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Afbeelding 4">
            <a:extLst>
              <a:ext uri="{FF2B5EF4-FFF2-40B4-BE49-F238E27FC236}">
                <a16:creationId xmlns:a16="http://schemas.microsoft.com/office/drawing/2014/main" id="{FDF8A7A3-56AA-4142-8FC4-52E6EC0EF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4332" y="3115027"/>
            <a:ext cx="1819434" cy="627946"/>
          </a:xfrm>
          <a:prstGeom prst="rect">
            <a:avLst/>
          </a:prstGeom>
        </p:spPr>
      </p:pic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4F7E74B-F6E5-4113-A9EE-CDAC18192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51439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2" y="453981"/>
            <a:ext cx="6675120" cy="1877811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B5464EA-87DF-41E3-9B70-86FCACBEB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0"/>
            <a:ext cx="6089904" cy="1426464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Praktijkgericht programma PGP Z&amp;W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7100" y="461737"/>
            <a:ext cx="2149361" cy="1870055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3768" y="453155"/>
            <a:ext cx="2149358" cy="1878638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80956"/>
            <a:ext cx="11264206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3E43F5E-6C61-47FD-B506-0C293298A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456" y="2798385"/>
            <a:ext cx="10597729" cy="3283260"/>
          </a:xfrm>
        </p:spPr>
        <p:txBody>
          <a:bodyPr anchor="ctr">
            <a:normAutofit/>
          </a:bodyPr>
          <a:lstStyle/>
          <a:p>
            <a:r>
              <a:rPr lang="nl-NL" sz="2500"/>
              <a:t>Algemene vaardigheden</a:t>
            </a:r>
          </a:p>
          <a:p>
            <a:r>
              <a:rPr lang="nl-NL" sz="2500"/>
              <a:t>Systematisch werken</a:t>
            </a:r>
          </a:p>
          <a:p>
            <a:r>
              <a:rPr lang="nl-NL" sz="2500"/>
              <a:t>Loopbaanoriëntatie en –begeleiding</a:t>
            </a:r>
          </a:p>
          <a:p>
            <a:pPr marL="0" indent="0">
              <a:buNone/>
            </a:pPr>
            <a:endParaRPr lang="nl-NL" sz="2500"/>
          </a:p>
          <a:p>
            <a:r>
              <a:rPr lang="nl-NL" sz="2500"/>
              <a:t>Werkvelden: Zorg, Leefstijlondersteuning, Pedagogisch werk/ onderwijs,</a:t>
            </a:r>
          </a:p>
          <a:p>
            <a:r>
              <a:rPr lang="nl-NL" sz="2500"/>
              <a:t>Kennis en vaardigheden in de beroepspraktijk </a:t>
            </a:r>
          </a:p>
          <a:p>
            <a:r>
              <a:rPr lang="nl-NL" sz="2500"/>
              <a:t>Vraagstukken</a:t>
            </a:r>
          </a:p>
        </p:txBody>
      </p:sp>
    </p:spTree>
    <p:extLst>
      <p:ext uri="{BB962C8B-B14F-4D97-AF65-F5344CB8AC3E}">
        <p14:creationId xmlns:p14="http://schemas.microsoft.com/office/powerpoint/2010/main" val="2326530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2894613-2566-767D-4E36-D0924AC540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1" b="19976"/>
          <a:stretch/>
        </p:blipFill>
        <p:spPr bwMode="auto"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964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8056"/>
            <a:ext cx="1920339" cy="2894124"/>
          </a:xfrm>
          <a:prstGeom prst="rect">
            <a:avLst/>
          </a:prstGeom>
          <a:solidFill>
            <a:srgbClr val="41691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3515821"/>
            <a:ext cx="1920338" cy="2883258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3FF5CA7-CA8A-FC23-2EF7-F29FC5333C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6400"/>
          <a:stretch/>
        </p:blipFill>
        <p:spPr bwMode="auto">
          <a:xfrm>
            <a:off x="2551176" y="448056"/>
            <a:ext cx="9180576" cy="595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703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CF419D57-A3DF-4FF4-B422-E329C50D8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1091" y="179435"/>
            <a:ext cx="6637282" cy="6589069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F27B171C-2C06-4B91-8030-2B19B425F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251" y="2136226"/>
            <a:ext cx="4918840" cy="1734207"/>
          </a:xfrm>
        </p:spPr>
        <p:txBody>
          <a:bodyPr>
            <a:normAutofit/>
          </a:bodyPr>
          <a:lstStyle/>
          <a:p>
            <a:r>
              <a:rPr lang="nl-NL"/>
              <a:t>Het programma van het PGP Z&amp;W wordt in samenwerking vormgegeven</a:t>
            </a:r>
          </a:p>
        </p:txBody>
      </p:sp>
    </p:spTree>
    <p:extLst>
      <p:ext uri="{BB962C8B-B14F-4D97-AF65-F5344CB8AC3E}">
        <p14:creationId xmlns:p14="http://schemas.microsoft.com/office/powerpoint/2010/main" val="1602102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DC6FBEE-EA77-4D0D-9CCF-74C533871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89439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 profielen in het VMBO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Afbeelding 4">
            <a:extLst>
              <a:ext uri="{FF2B5EF4-FFF2-40B4-BE49-F238E27FC236}">
                <a16:creationId xmlns:a16="http://schemas.microsoft.com/office/drawing/2014/main" id="{64D480FA-95C5-4B17-9E17-66FB30DB59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175" y="2427541"/>
            <a:ext cx="11104551" cy="3997637"/>
          </a:xfrm>
          <a:prstGeom prst="rect">
            <a:avLst/>
          </a:prstGeom>
        </p:spPr>
      </p:pic>
      <p:pic>
        <p:nvPicPr>
          <p:cNvPr id="3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7167EC21-021C-4601-AF81-E0AF7A6B84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0064" y="1978"/>
            <a:ext cx="1447727" cy="47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770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AAE94E3-A7DB-4868-B1E3-E49703488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D3D1D6B-FE97-4B44-977D-28E9DC5C1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5279408" cy="1128068"/>
          </a:xfrm>
        </p:spPr>
        <p:txBody>
          <a:bodyPr anchor="ctr">
            <a:normAutofit/>
          </a:bodyPr>
          <a:lstStyle/>
          <a:p>
            <a:r>
              <a:rPr lang="nl-NL" sz="4000">
                <a:cs typeface="Calibri Light"/>
              </a:rPr>
              <a:t>LOB in het VMBO</a:t>
            </a:r>
            <a:endParaRPr lang="nl-NL" sz="400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59094D-B658-419C-8596-91FD8FC088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5278066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 typeface="Arial,Sans-Serif" panose="020B0604020202020204" pitchFamily="34" charset="0"/>
            </a:pPr>
            <a:r>
              <a:rPr lang="nl-NL" sz="2000" dirty="0">
                <a:ea typeface="+mn-lt"/>
                <a:cs typeface="+mn-lt"/>
              </a:rPr>
              <a:t>Loopbaanoriëntatie en begeleiding (</a:t>
            </a:r>
            <a:r>
              <a:rPr lang="nl-NL" sz="2000" i="1" dirty="0">
                <a:ea typeface="+mn-lt"/>
                <a:cs typeface="+mn-lt"/>
              </a:rPr>
              <a:t>LOB</a:t>
            </a:r>
            <a:r>
              <a:rPr lang="nl-NL" sz="2000" dirty="0">
                <a:ea typeface="+mn-lt"/>
                <a:cs typeface="+mn-lt"/>
              </a:rPr>
              <a:t>)</a:t>
            </a:r>
            <a:endParaRPr lang="en-US" sz="2000" dirty="0">
              <a:ea typeface="+mn-lt"/>
              <a:cs typeface="+mn-lt"/>
            </a:endParaRP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Font typeface="Arial,Sans-Serif" panose="020B0604020202020204" pitchFamily="34" charset="0"/>
            </a:pPr>
            <a:r>
              <a:rPr lang="nl-NL" sz="2000" dirty="0">
                <a:ea typeface="+mn-lt"/>
                <a:cs typeface="+mn-lt"/>
              </a:rPr>
              <a:t>Leerlingen worden geholpen bij keuzes voor profielen, keuzevakken, vervolgopleiding en carrière</a:t>
            </a:r>
            <a:endParaRPr lang="en-US" sz="2000" dirty="0">
              <a:ea typeface="+mn-lt"/>
              <a:cs typeface="+mn-lt"/>
            </a:endParaRP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Font typeface="Arial,Sans-Serif" panose="020B0604020202020204" pitchFamily="34" charset="0"/>
            </a:pPr>
            <a:r>
              <a:rPr lang="nl-NL" sz="2000" dirty="0">
                <a:ea typeface="+mn-lt"/>
                <a:cs typeface="+mn-lt"/>
              </a:rPr>
              <a:t>LOB gaat over alles wat leerlingen helpt om hen voor te bereiden op keuzes voor hun toekomstige studie of baan.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Font typeface="Arial,Sans-Serif" panose="020B0604020202020204" pitchFamily="34" charset="0"/>
            </a:pPr>
            <a:r>
              <a:rPr lang="nl-NL" sz="2000" dirty="0">
                <a:cs typeface="Calibri"/>
              </a:rPr>
              <a:t>Leerlingen maken een digitaal portfolio en houden hierin hun eigen LOB- ontwikkeling bij.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4">
            <a:extLst>
              <a:ext uri="{FF2B5EF4-FFF2-40B4-BE49-F238E27FC236}">
                <a16:creationId xmlns:a16="http://schemas.microsoft.com/office/drawing/2014/main" id="{E24AC931-0964-4B2F-B584-DAEC8C26BA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45" r="1" b="1"/>
          <a:stretch/>
        </p:blipFill>
        <p:spPr>
          <a:xfrm>
            <a:off x="8018017" y="3707894"/>
            <a:ext cx="2526381" cy="2518756"/>
          </a:xfrm>
          <a:prstGeom prst="rect">
            <a:avLst/>
          </a:prstGeom>
        </p:spPr>
      </p:pic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2A01E6E8-DC84-47E0-B9F9-D22F932A8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0064" y="1978"/>
            <a:ext cx="1447727" cy="47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327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6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0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E98829A-41C3-4394-B657-A36310A22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080"/>
            <a:ext cx="3282696" cy="5257800"/>
          </a:xfrm>
        </p:spPr>
        <p:txBody>
          <a:bodyPr>
            <a:normAutofit/>
          </a:bodyPr>
          <a:lstStyle/>
          <a:p>
            <a:r>
              <a:rPr lang="nl-NL" sz="4100" cap="all">
                <a:solidFill>
                  <a:schemeClr val="bg1"/>
                </a:solidFill>
                <a:ea typeface="+mj-lt"/>
                <a:cs typeface="+mj-lt"/>
              </a:rPr>
              <a:t>WAT DOEN WE AAN LOB OP HET ZUIDERLICHT?</a:t>
            </a:r>
            <a:endParaRPr lang="nl-NL" sz="4100">
              <a:solidFill>
                <a:schemeClr val="bg1"/>
              </a:solidFill>
              <a:ea typeface="+mj-lt"/>
              <a:cs typeface="+mj-lt"/>
            </a:endParaRPr>
          </a:p>
          <a:p>
            <a:endParaRPr lang="nl-NL" sz="4100">
              <a:solidFill>
                <a:schemeClr val="bg1"/>
              </a:solidFill>
              <a:cs typeface="Calibri Light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73DAEB7-1890-4E98-B3DD-D62532F18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8384" y="640081"/>
            <a:ext cx="6024654" cy="5257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 typeface="Arial,Sans-Serif" panose="020B0604020202020204" pitchFamily="34" charset="0"/>
            </a:pPr>
            <a:r>
              <a:rPr lang="nl-NL" sz="2000" dirty="0">
                <a:ea typeface="+mn-lt"/>
                <a:cs typeface="+mn-lt"/>
              </a:rPr>
              <a:t>Mol gesprekken</a:t>
            </a:r>
            <a:endParaRPr lang="en-US" sz="2000" dirty="0">
              <a:ea typeface="+mn-lt"/>
              <a:cs typeface="+mn-lt"/>
            </a:endParaRP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Font typeface="Arial,Sans-Serif" panose="020B0604020202020204" pitchFamily="34" charset="0"/>
            </a:pPr>
            <a:r>
              <a:rPr lang="nl-NL" sz="2000" dirty="0">
                <a:ea typeface="+mn-lt"/>
                <a:cs typeface="+mn-lt"/>
              </a:rPr>
              <a:t>Portfolio LOB leerjaar 1 t/m 4 (PTO/PTA)</a:t>
            </a:r>
            <a:endParaRPr lang="en-US" sz="2000" dirty="0">
              <a:ea typeface="+mn-lt"/>
              <a:cs typeface="+mn-lt"/>
            </a:endParaRP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Font typeface="Arial,Sans-Serif" panose="020B0604020202020204" pitchFamily="34" charset="0"/>
            </a:pPr>
            <a:r>
              <a:rPr lang="nl-NL" sz="2000" dirty="0">
                <a:ea typeface="+mn-lt"/>
                <a:cs typeface="+mn-lt"/>
              </a:rPr>
              <a:t>Decaan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Font typeface="Arial,Sans-Serif" panose="020B0604020202020204" pitchFamily="34" charset="0"/>
            </a:pPr>
            <a:r>
              <a:rPr lang="nl-NL" sz="2000" dirty="0">
                <a:ea typeface="+mn-lt"/>
                <a:cs typeface="+mn-lt"/>
              </a:rPr>
              <a:t>Open dagen </a:t>
            </a:r>
            <a:r>
              <a:rPr lang="nl-NL" sz="2000" dirty="0" err="1">
                <a:ea typeface="+mn-lt"/>
                <a:cs typeface="+mn-lt"/>
              </a:rPr>
              <a:t>ROC’s</a:t>
            </a:r>
            <a:endParaRPr lang="nl-NL" sz="2000" dirty="0">
              <a:ea typeface="+mn-lt"/>
              <a:cs typeface="+mn-lt"/>
            </a:endParaRP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Font typeface="Arial,Sans-Serif" panose="020B0604020202020204" pitchFamily="34" charset="0"/>
            </a:pPr>
            <a:r>
              <a:rPr lang="nl-NL" sz="2000" dirty="0">
                <a:ea typeface="+mn-lt"/>
                <a:cs typeface="+mn-lt"/>
              </a:rPr>
              <a:t>Gastlessen professionals ( stewardess, advocaat etc. )</a:t>
            </a:r>
            <a:endParaRPr lang="en-US" sz="2000" dirty="0">
              <a:ea typeface="+mn-lt"/>
              <a:cs typeface="+mn-lt"/>
            </a:endParaRP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Font typeface="Arial,Sans-Serif" panose="020B0604020202020204" pitchFamily="34" charset="0"/>
            </a:pPr>
            <a:r>
              <a:rPr lang="nl-NL" sz="2000" dirty="0">
                <a:ea typeface="+mn-lt"/>
                <a:cs typeface="+mn-lt"/>
              </a:rPr>
              <a:t>Voorlichting oud- leerlingen</a:t>
            </a:r>
            <a:endParaRPr lang="nl-NL" sz="2000" dirty="0"/>
          </a:p>
        </p:txBody>
      </p:sp>
      <p:pic>
        <p:nvPicPr>
          <p:cNvPr id="4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5B9664E3-390C-45C1-9B4F-C87BD6B02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4308" y="1978"/>
            <a:ext cx="1447727" cy="47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2445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2ECC39D-1111-4157-87F6-526592524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200" cap="all">
                <a:solidFill>
                  <a:srgbClr val="FFFFFF"/>
                </a:solidFill>
              </a:rPr>
              <a:t>MAAK EEN GOEDE KEUZE VOOR HET MBO/ HAVO!</a:t>
            </a:r>
            <a:endParaRPr lang="en-US" sz="4200">
              <a:solidFill>
                <a:srgbClr val="FFFFFF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Afbeelding 4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F8D7FF13-D7AA-4BE1-A30E-A38752D66C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184" y="2426818"/>
            <a:ext cx="5362683" cy="399763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fbeelding 5">
            <a:extLst>
              <a:ext uri="{FF2B5EF4-FFF2-40B4-BE49-F238E27FC236}">
                <a16:creationId xmlns:a16="http://schemas.microsoft.com/office/drawing/2014/main" id="{63E63834-AB62-4F55-9189-42031167A7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073" y="2959359"/>
            <a:ext cx="5455917" cy="2932555"/>
          </a:xfrm>
          <a:prstGeom prst="rect">
            <a:avLst/>
          </a:prstGeom>
        </p:spPr>
      </p:pic>
      <p:pic>
        <p:nvPicPr>
          <p:cNvPr id="3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08359CCD-04AE-4A05-8184-5CBDA92399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8552" y="1978"/>
            <a:ext cx="1447727" cy="47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4519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3EFF7B1-6CB7-47D1-AD37-B870CA2B2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FA2962B-21B6-4689-A95D-A8FF6ADE4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745280D-ED36-41FE-8EB1-CE597C99C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117348" y="774914"/>
            <a:ext cx="304800" cy="429768"/>
            <a:chOff x="215328" y="-46937"/>
            <a:chExt cx="304800" cy="2773841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D26CEB3-5AE4-4088-AD63-396DB50F28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AA9279A-AD34-474C-834E-6BF658144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3589559-7D9A-4ECD-90BB-A5565E2DAE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01B1A71-DCEA-4EB2-8133-98A2CD6F0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0E95A5C-1E97-41C3-9DEC-245FF6DEB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D3C3374-C720-4FCD-B6CD-AEF1D1A6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639E2EF-4D23-4EA3-B29E-D6362FF72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730820A4-6CEA-4BF7-8DE4-F5B2D2EB23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320E002-8AED-4D4F-A104-0585FFFB9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A0BF3F3-3A09-42CE-9483-114BD01DD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B233BD5C-DFC7-4EB7-B348-7C9B5B8D0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A00D2CE1-35C1-46E6-BD59-CEE668BD9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58DCE86-9AE1-46D1-96D6-04B8B3EDF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9B74739-D423-4F25-A976-0A6CD86D1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6018E700-FF08-42AA-9237-24E7A74AD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46B3488A-8A55-403E-B9C9-75AFA0CF5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5089B9D-BA8D-4A64-B95F-33940D9D6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E18403B7-F2C7-4C07-8522-21C319109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3B58CC6-A99E-43AF-A467-256F19287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8FE97852-3A18-4317-B17E-8C45174F9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F9D0BC6E-6D0B-4589-B1BF-372BAA383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530B892E-E062-4B0A-B79E-E55D36EC9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8D1A4DF9-C28A-4C0A-B273-702F0C4880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3764AD9B-5F88-49E8-809F-DAA778E86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95992"/>
            <a:ext cx="4195140" cy="5638831"/>
          </a:xfrm>
          <a:noFill/>
        </p:spPr>
        <p:txBody>
          <a:bodyPr anchor="ctr">
            <a:normAutofit/>
          </a:bodyPr>
          <a:lstStyle/>
          <a:p>
            <a:r>
              <a:rPr lang="nl-NL" sz="4800">
                <a:cs typeface="Calibri Light"/>
              </a:rPr>
              <a:t>Decaan</a:t>
            </a:r>
            <a:endParaRPr lang="nl-NL" sz="4800"/>
          </a:p>
        </p:txBody>
      </p:sp>
      <p:graphicFrame>
        <p:nvGraphicFramePr>
          <p:cNvPr id="12" name="Tijdelijke aanduiding voor inhoud 2">
            <a:extLst>
              <a:ext uri="{FF2B5EF4-FFF2-40B4-BE49-F238E27FC236}">
                <a16:creationId xmlns:a16="http://schemas.microsoft.com/office/drawing/2014/main" id="{37DEC9A2-5036-5D5B-F7F5-DE6CDFEC12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3027136"/>
              </p:ext>
            </p:extLst>
          </p:nvPr>
        </p:nvGraphicFramePr>
        <p:xfrm>
          <a:off x="4915947" y="866585"/>
          <a:ext cx="6253722" cy="5056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483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E0A5C5C-2A95-428E-9F6A-0D29EBD57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395" y="1040837"/>
            <a:ext cx="4754948" cy="4754948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056F38F-7C4E-461D-8709-7D0024AE1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411" y="1029607"/>
            <a:ext cx="4754948" cy="4754948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7278469-3C3C-49CE-AEEE-E176A4900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960" y="934855"/>
            <a:ext cx="4754948" cy="4754948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F2BF10C-A6DB-F5EC-C7D7-F714EE6A6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8" y="1877492"/>
            <a:ext cx="4030132" cy="3215373"/>
          </a:xfrm>
        </p:spPr>
        <p:txBody>
          <a:bodyPr>
            <a:normAutofit/>
          </a:bodyPr>
          <a:lstStyle/>
          <a:p>
            <a:pPr algn="ctr"/>
            <a:r>
              <a:rPr lang="nl-NL">
                <a:solidFill>
                  <a:schemeClr val="bg1"/>
                </a:solidFill>
              </a:rPr>
              <a:t>Contactgegevens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3DC754C-7E09-422D-A8BB-AF632E90D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0" name="Graphic 212">
            <a:extLst>
              <a:ext uri="{FF2B5EF4-FFF2-40B4-BE49-F238E27FC236}">
                <a16:creationId xmlns:a16="http://schemas.microsoft.com/office/drawing/2014/main" id="{4C6598AB-1C17-4D54-951C-A082D94AC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2" name="Graphic 212">
            <a:extLst>
              <a:ext uri="{FF2B5EF4-FFF2-40B4-BE49-F238E27FC236}">
                <a16:creationId xmlns:a16="http://schemas.microsoft.com/office/drawing/2014/main" id="{C83B66D7-137D-4AC1-B172-53D60F08B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6B92503-6984-4D15-8B98-8718709B7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8DDF938-524E-4C18-A47D-C00627832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2183DFE-5100-C6FF-41E6-F42AAAB0F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130846"/>
            <a:ext cx="521717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>
                <a:solidFill>
                  <a:schemeClr val="bg1"/>
                </a:solidFill>
              </a:rPr>
              <a:t>Sharon Boughanem (teamleider bovenbouw)</a:t>
            </a:r>
          </a:p>
          <a:p>
            <a:pPr marL="0" indent="0">
              <a:buNone/>
            </a:pPr>
            <a:r>
              <a:rPr lang="nl-NL">
                <a:solidFill>
                  <a:schemeClr val="bg1"/>
                </a:solidFill>
                <a:hlinkClick r:id="rId2"/>
              </a:rPr>
              <a:t>s.boughanem@zuiderlicht.org</a:t>
            </a:r>
            <a:endParaRPr lang="nl-NL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>
                <a:solidFill>
                  <a:schemeClr val="bg1"/>
                </a:solidFill>
              </a:rPr>
              <a:t>Kevin de Wit (leerjaar coördinator bovenbouw)</a:t>
            </a:r>
          </a:p>
          <a:p>
            <a:pPr marL="0" indent="0">
              <a:buNone/>
            </a:pPr>
            <a:r>
              <a:rPr lang="nl-NL">
                <a:solidFill>
                  <a:schemeClr val="bg1"/>
                </a:solidFill>
                <a:hlinkClick r:id="rId3"/>
              </a:rPr>
              <a:t>k.de.wit@zuiderlicht.org</a:t>
            </a:r>
            <a:r>
              <a:rPr lang="nl-NL">
                <a:solidFill>
                  <a:schemeClr val="bg1"/>
                </a:solidFill>
              </a:rPr>
              <a:t> </a:t>
            </a:r>
          </a:p>
        </p:txBody>
      </p:sp>
      <p:grpSp>
        <p:nvGrpSpPr>
          <p:cNvPr id="28" name="Graphic 185">
            <a:extLst>
              <a:ext uri="{FF2B5EF4-FFF2-40B4-BE49-F238E27FC236}">
                <a16:creationId xmlns:a16="http://schemas.microsoft.com/office/drawing/2014/main" id="{3773FAF5-C452-4455-9411-D6AF5EBD4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12239" y="61394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ECA0D96-F63C-4F7B-BE16-0F3FE76D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4F83A81-0546-400A-918A-90C9C48B8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741F692-A5B6-4215-86D9-B1FD4FF26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C0876CB-9C60-4580-8FED-CD64EC766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879B3B7-48DB-4D3A-BB33-02766EAD3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18501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46E330-E7DD-4208-AC14-46546B9EA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nl-NL" b="1">
                <a:cs typeface="Calibri Light"/>
              </a:rPr>
              <a:t>Programma PPO ouderavond</a:t>
            </a:r>
            <a:endParaRPr lang="nl-NL" b="1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BF59B14-B999-4D10-B52D-51E8C32A8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278173"/>
            <a:ext cx="6467867" cy="345061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z="2400" dirty="0">
                <a:cs typeface="Calibri"/>
              </a:rPr>
              <a:t>Welkom</a:t>
            </a:r>
          </a:p>
          <a:p>
            <a:r>
              <a:rPr lang="nl-NL" sz="2400" dirty="0">
                <a:cs typeface="Calibri"/>
              </a:rPr>
              <a:t>Algemeen</a:t>
            </a:r>
          </a:p>
          <a:p>
            <a:r>
              <a:rPr lang="nl-NL" sz="2400" dirty="0">
                <a:cs typeface="Calibri"/>
              </a:rPr>
              <a:t>Het vakkenpakket</a:t>
            </a:r>
          </a:p>
          <a:p>
            <a:r>
              <a:rPr lang="nl-NL" sz="2400" dirty="0">
                <a:cs typeface="Calibri"/>
              </a:rPr>
              <a:t>LOB en decanaat</a:t>
            </a:r>
          </a:p>
          <a:p>
            <a:r>
              <a:rPr lang="nl-NL" sz="2400" dirty="0">
                <a:cs typeface="Calibri"/>
              </a:rPr>
              <a:t>Een keuze maken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5643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EA47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E0A79508-5501-4853-8646-DB147714E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4442" y="3176693"/>
            <a:ext cx="1462088" cy="50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259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ijdelijke aanduiding voor inhoud 2">
            <a:extLst>
              <a:ext uri="{FF2B5EF4-FFF2-40B4-BE49-F238E27FC236}">
                <a16:creationId xmlns:a16="http://schemas.microsoft.com/office/drawing/2014/main" id="{4283C34C-84E2-43A0-88FE-86993FC467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3251727"/>
              </p:ext>
            </p:extLst>
          </p:nvPr>
        </p:nvGraphicFramePr>
        <p:xfrm>
          <a:off x="1005214" y="823544"/>
          <a:ext cx="11277600" cy="613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Afbeelding 8" descr="Afbeelding met persoon, muur, binnen&#10;&#10;Automatisch gegenereerde beschrijving">
            <a:extLst>
              <a:ext uri="{FF2B5EF4-FFF2-40B4-BE49-F238E27FC236}">
                <a16:creationId xmlns:a16="http://schemas.microsoft.com/office/drawing/2014/main" id="{2BA11D0E-2FBC-44F6-8517-A035397B1B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044" y="1447950"/>
            <a:ext cx="840290" cy="767222"/>
          </a:xfrm>
          <a:prstGeom prst="rect">
            <a:avLst/>
          </a:prstGeom>
        </p:spPr>
      </p:pic>
      <p:pic>
        <p:nvPicPr>
          <p:cNvPr id="9" name="Afbeelding 9" descr="Afbeelding met persoon, grond, buiten&#10;&#10;Automatisch gegenereerde beschrijving">
            <a:extLst>
              <a:ext uri="{FF2B5EF4-FFF2-40B4-BE49-F238E27FC236}">
                <a16:creationId xmlns:a16="http://schemas.microsoft.com/office/drawing/2014/main" id="{16FB281D-ABF2-46D8-8A7A-22B470C006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3917" y="2303954"/>
            <a:ext cx="843421" cy="749477"/>
          </a:xfrm>
          <a:prstGeom prst="rect">
            <a:avLst/>
          </a:prstGeom>
        </p:spPr>
      </p:pic>
      <p:pic>
        <p:nvPicPr>
          <p:cNvPr id="10" name="Afbeelding 10" descr="Afbeelding met persoon, kleding, glimlachen, poseren&#10;&#10;Automatisch gegenereerde beschrijving">
            <a:extLst>
              <a:ext uri="{FF2B5EF4-FFF2-40B4-BE49-F238E27FC236}">
                <a16:creationId xmlns:a16="http://schemas.microsoft.com/office/drawing/2014/main" id="{78FD80EB-26CC-456A-926C-3E4DBF5F944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1364" y="3926953"/>
            <a:ext cx="764090" cy="743213"/>
          </a:xfrm>
          <a:prstGeom prst="rect">
            <a:avLst/>
          </a:prstGeom>
        </p:spPr>
      </p:pic>
      <p:pic>
        <p:nvPicPr>
          <p:cNvPr id="11" name="Afbeelding 11" descr="Afbeelding met persoon, donker&#10;&#10;Automatisch gegenereerde beschrijving">
            <a:extLst>
              <a:ext uri="{FF2B5EF4-FFF2-40B4-BE49-F238E27FC236}">
                <a16:creationId xmlns:a16="http://schemas.microsoft.com/office/drawing/2014/main" id="{F74F5BF3-8258-4879-A984-D7BDF987E99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173" y="4848916"/>
            <a:ext cx="816281" cy="774529"/>
          </a:xfrm>
          <a:prstGeom prst="rect">
            <a:avLst/>
          </a:prstGeom>
        </p:spPr>
      </p:pic>
      <p:sp>
        <p:nvSpPr>
          <p:cNvPr id="39" name="Tekstvak 38">
            <a:extLst>
              <a:ext uri="{FF2B5EF4-FFF2-40B4-BE49-F238E27FC236}">
                <a16:creationId xmlns:a16="http://schemas.microsoft.com/office/drawing/2014/main" id="{FD3BB508-3A46-496B-BFC0-8AF79956A573}"/>
              </a:ext>
            </a:extLst>
          </p:cNvPr>
          <p:cNvSpPr txBox="1"/>
          <p:nvPr/>
        </p:nvSpPr>
        <p:spPr>
          <a:xfrm>
            <a:off x="955334" y="251262"/>
            <a:ext cx="498744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3600" b="1"/>
              <a:t>Wie is wie?</a:t>
            </a:r>
            <a:endParaRPr lang="nl-NL" sz="3600" b="1">
              <a:cs typeface="Calibri"/>
            </a:endParaRPr>
          </a:p>
        </p:txBody>
      </p:sp>
      <p:pic>
        <p:nvPicPr>
          <p:cNvPr id="235" name="Afbeelding 235" descr="Afbeelding met persoon, person, bril, glimlachen&#10;&#10;Automatisch gegenereerde beschrijving">
            <a:extLst>
              <a:ext uri="{FF2B5EF4-FFF2-40B4-BE49-F238E27FC236}">
                <a16:creationId xmlns:a16="http://schemas.microsoft.com/office/drawing/2014/main" id="{E8399FAD-079E-452C-8C21-9C5EA04B7F0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1188" y="5807774"/>
            <a:ext cx="680582" cy="680583"/>
          </a:xfrm>
          <a:prstGeom prst="rect">
            <a:avLst/>
          </a:prstGeom>
        </p:spPr>
      </p:pic>
      <p:pic>
        <p:nvPicPr>
          <p:cNvPr id="1026" name="Picture 2" descr="ouderbulletin">
            <a:extLst>
              <a:ext uri="{FF2B5EF4-FFF2-40B4-BE49-F238E27FC236}">
                <a16:creationId xmlns:a16="http://schemas.microsoft.com/office/drawing/2014/main" id="{FB860C6B-9080-1492-2159-30EFE17C1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64" y="3115097"/>
            <a:ext cx="764091" cy="76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027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de-DE" err="1">
                <a:cs typeface="Calibri Light"/>
              </a:rPr>
              <a:t>Bovenbouw</a:t>
            </a:r>
            <a:r>
              <a:rPr lang="de-DE">
                <a:cs typeface="Calibri Light"/>
              </a:rPr>
              <a:t> (TL/GL)</a:t>
            </a:r>
          </a:p>
        </p:txBody>
      </p:sp>
      <p:sp>
        <p:nvSpPr>
          <p:cNvPr id="3" name="Ondertitel 2"/>
          <p:cNvSpPr>
            <a:spLocks noGrp="1"/>
          </p:cNvSpPr>
          <p:nvPr>
            <p:ph idx="1"/>
          </p:nvPr>
        </p:nvSpPr>
        <p:spPr>
          <a:xfrm>
            <a:off x="1136429" y="2278173"/>
            <a:ext cx="6467867" cy="3450613"/>
          </a:xfrm>
        </p:spPr>
        <p:txBody>
          <a:bodyPr anchor="ctr">
            <a:normAutofit lnSpcReduction="10000"/>
          </a:bodyPr>
          <a:lstStyle/>
          <a:p>
            <a:r>
              <a:rPr lang="de-DE" sz="2400" dirty="0">
                <a:cs typeface="Calibri"/>
              </a:rPr>
              <a:t>Start </a:t>
            </a:r>
            <a:r>
              <a:rPr lang="de-DE" sz="2400" dirty="0" err="1">
                <a:cs typeface="Calibri"/>
              </a:rPr>
              <a:t>examenperioden</a:t>
            </a:r>
            <a:r>
              <a:rPr lang="de-DE" sz="2400" dirty="0">
                <a:cs typeface="Calibri"/>
              </a:rPr>
              <a:t> </a:t>
            </a:r>
            <a:r>
              <a:rPr lang="de-DE" sz="2400" dirty="0" err="1">
                <a:cs typeface="Calibri"/>
              </a:rPr>
              <a:t>jaar</a:t>
            </a:r>
            <a:r>
              <a:rPr lang="de-DE" sz="2400" dirty="0">
                <a:cs typeface="Calibri"/>
              </a:rPr>
              <a:t> 3 en 4</a:t>
            </a:r>
          </a:p>
          <a:p>
            <a:r>
              <a:rPr lang="de-DE" sz="2400" dirty="0" err="1">
                <a:cs typeface="Calibri"/>
              </a:rPr>
              <a:t>Profielwerkstuk</a:t>
            </a:r>
            <a:r>
              <a:rPr lang="de-DE" sz="2400" dirty="0">
                <a:cs typeface="Calibri"/>
              </a:rPr>
              <a:t> </a:t>
            </a:r>
          </a:p>
          <a:p>
            <a:r>
              <a:rPr lang="de-DE" sz="2400" dirty="0" err="1">
                <a:cs typeface="Calibri"/>
              </a:rPr>
              <a:t>Vanaf</a:t>
            </a:r>
            <a:r>
              <a:rPr lang="de-DE" sz="2400" dirty="0">
                <a:cs typeface="Calibri"/>
              </a:rPr>
              <a:t> </a:t>
            </a:r>
            <a:r>
              <a:rPr lang="de-DE" sz="2400" dirty="0" err="1">
                <a:cs typeface="Calibri"/>
              </a:rPr>
              <a:t>dit</a:t>
            </a:r>
            <a:r>
              <a:rPr lang="de-DE" sz="2400" dirty="0">
                <a:cs typeface="Calibri"/>
              </a:rPr>
              <a:t> </a:t>
            </a:r>
            <a:r>
              <a:rPr lang="de-DE" sz="2400" dirty="0" err="1">
                <a:cs typeface="Calibri"/>
              </a:rPr>
              <a:t>schooljaar</a:t>
            </a:r>
            <a:r>
              <a:rPr lang="de-DE" sz="2400" dirty="0">
                <a:cs typeface="Calibri"/>
              </a:rPr>
              <a:t> TL/GL = de </a:t>
            </a:r>
            <a:r>
              <a:rPr lang="de-DE" sz="2400" dirty="0" err="1">
                <a:cs typeface="Calibri"/>
              </a:rPr>
              <a:t>nieuwe</a:t>
            </a:r>
            <a:r>
              <a:rPr lang="de-DE" sz="2400" dirty="0">
                <a:cs typeface="Calibri"/>
              </a:rPr>
              <a:t> </a:t>
            </a:r>
            <a:r>
              <a:rPr lang="de-DE" sz="2400" dirty="0" err="1">
                <a:cs typeface="Calibri"/>
              </a:rPr>
              <a:t>leerweg</a:t>
            </a:r>
            <a:r>
              <a:rPr lang="de-DE" sz="2400" dirty="0">
                <a:cs typeface="Calibri"/>
              </a:rPr>
              <a:t> (2024 </a:t>
            </a:r>
            <a:r>
              <a:rPr lang="de-DE" sz="2400" dirty="0" err="1">
                <a:cs typeface="Calibri"/>
              </a:rPr>
              <a:t>landelijke</a:t>
            </a:r>
            <a:r>
              <a:rPr lang="de-DE" sz="2400" dirty="0">
                <a:cs typeface="Calibri"/>
              </a:rPr>
              <a:t> </a:t>
            </a:r>
            <a:r>
              <a:rPr lang="de-DE" sz="2400" dirty="0" err="1">
                <a:cs typeface="Calibri"/>
              </a:rPr>
              <a:t>verandering</a:t>
            </a:r>
            <a:r>
              <a:rPr lang="de-DE" sz="2400" dirty="0">
                <a:cs typeface="Calibri"/>
              </a:rPr>
              <a:t>)</a:t>
            </a:r>
            <a:endParaRPr lang="de-DE" dirty="0"/>
          </a:p>
          <a:p>
            <a:r>
              <a:rPr lang="de-DE" sz="2400" dirty="0" err="1">
                <a:cs typeface="Calibri"/>
              </a:rPr>
              <a:t>Betere</a:t>
            </a:r>
            <a:r>
              <a:rPr lang="de-DE" sz="2400" dirty="0">
                <a:cs typeface="Calibri"/>
              </a:rPr>
              <a:t> </a:t>
            </a:r>
            <a:r>
              <a:rPr lang="de-DE" sz="2400" dirty="0" err="1">
                <a:cs typeface="Calibri"/>
              </a:rPr>
              <a:t>aansluiting</a:t>
            </a:r>
            <a:r>
              <a:rPr lang="de-DE" sz="2400" dirty="0">
                <a:cs typeface="Calibri"/>
              </a:rPr>
              <a:t> </a:t>
            </a:r>
            <a:r>
              <a:rPr lang="de-DE" sz="2400" dirty="0" err="1">
                <a:cs typeface="Calibri"/>
              </a:rPr>
              <a:t>op</a:t>
            </a:r>
            <a:r>
              <a:rPr lang="de-DE" sz="2400" dirty="0">
                <a:cs typeface="Calibri"/>
              </a:rPr>
              <a:t> MBO-4 en Havo-4</a:t>
            </a:r>
          </a:p>
          <a:p>
            <a:r>
              <a:rPr lang="de-DE" sz="2400" dirty="0" err="1">
                <a:cs typeface="Calibri"/>
              </a:rPr>
              <a:t>Gevolgen</a:t>
            </a:r>
            <a:r>
              <a:rPr lang="de-DE" sz="2400" dirty="0">
                <a:cs typeface="Calibri"/>
              </a:rPr>
              <a:t> </a:t>
            </a:r>
            <a:r>
              <a:rPr lang="de-DE" sz="2400" dirty="0" err="1">
                <a:cs typeface="Calibri"/>
              </a:rPr>
              <a:t>voor</a:t>
            </a:r>
            <a:r>
              <a:rPr lang="de-DE" sz="2400" dirty="0">
                <a:cs typeface="Calibri"/>
              </a:rPr>
              <a:t> </a:t>
            </a:r>
            <a:r>
              <a:rPr lang="de-DE" sz="2400" dirty="0" err="1">
                <a:cs typeface="Calibri"/>
              </a:rPr>
              <a:t>vakkenpakket</a:t>
            </a:r>
            <a:endParaRPr lang="de-DE" sz="2400" dirty="0">
              <a:cs typeface="Calibri"/>
            </a:endParaRPr>
          </a:p>
          <a:p>
            <a:r>
              <a:rPr lang="de-DE" sz="2400" dirty="0" err="1">
                <a:cs typeface="Calibri"/>
              </a:rPr>
              <a:t>Maatwerk</a:t>
            </a:r>
            <a:r>
              <a:rPr lang="de-DE" sz="2400" dirty="0">
                <a:cs typeface="Calibri"/>
              </a:rPr>
              <a:t> </a:t>
            </a:r>
            <a:r>
              <a:rPr lang="de-DE" sz="2400" dirty="0" err="1">
                <a:cs typeface="Calibri"/>
              </a:rPr>
              <a:t>mogelijkheden</a:t>
            </a:r>
            <a:r>
              <a:rPr lang="de-DE" sz="2400" dirty="0">
                <a:cs typeface="Calibri"/>
              </a:rPr>
              <a:t> in de </a:t>
            </a:r>
            <a:r>
              <a:rPr lang="de-DE" sz="2400" dirty="0" err="1">
                <a:cs typeface="Calibri"/>
              </a:rPr>
              <a:t>bovenbouw</a:t>
            </a:r>
            <a:r>
              <a:rPr lang="de-DE" sz="2400" dirty="0">
                <a:cs typeface="Calibri"/>
              </a:rPr>
              <a:t> </a:t>
            </a:r>
          </a:p>
          <a:p>
            <a:r>
              <a:rPr lang="de-DE" sz="2400" dirty="0">
                <a:cs typeface="Calibri"/>
              </a:rPr>
              <a:t>Cito </a:t>
            </a:r>
            <a:r>
              <a:rPr lang="de-DE" sz="2400" dirty="0" err="1">
                <a:cs typeface="Calibri"/>
              </a:rPr>
              <a:t>jaar</a:t>
            </a:r>
            <a:r>
              <a:rPr lang="de-DE" sz="2400" dirty="0">
                <a:cs typeface="Calibri"/>
              </a:rPr>
              <a:t> 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5643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EA47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E2E7CAEB-6389-4531-A328-83DAF5BB6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4442" y="3176693"/>
            <a:ext cx="1462088" cy="50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931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FD38E7-36E0-4119-B635-B23AE1A20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cs typeface="Calibri Light"/>
              </a:rPr>
              <a:t>Vakkenpakket klas 3 TL </a:t>
            </a:r>
            <a:endParaRPr lang="nl-NL"/>
          </a:p>
        </p:txBody>
      </p:sp>
      <p:graphicFrame>
        <p:nvGraphicFramePr>
          <p:cNvPr id="5" name="Tijdelijke aanduiding voor inhoud 4">
            <a:extLst>
              <a:ext uri="{FF2B5EF4-FFF2-40B4-BE49-F238E27FC236}">
                <a16:creationId xmlns:a16="http://schemas.microsoft.com/office/drawing/2014/main" id="{A5E83D43-1CEC-462B-A67A-F313E10749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1294204"/>
              </p:ext>
            </p:extLst>
          </p:nvPr>
        </p:nvGraphicFramePr>
        <p:xfrm>
          <a:off x="479685" y="1792432"/>
          <a:ext cx="3689916" cy="4389120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3689916">
                  <a:extLst>
                    <a:ext uri="{9D8B030D-6E8A-4147-A177-3AD203B41FA5}">
                      <a16:colId xmlns:a16="http://schemas.microsoft.com/office/drawing/2014/main" val="3094155043"/>
                    </a:ext>
                  </a:extLst>
                </a:gridCol>
              </a:tblGrid>
              <a:tr h="2449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TL Nieuwe leerweg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9727430"/>
                  </a:ext>
                </a:extLst>
              </a:tr>
              <a:tr h="2449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Gemeenschappelijk Deel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2449484"/>
                  </a:ext>
                </a:extLst>
              </a:tr>
              <a:tr h="1469558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</a:pPr>
                      <a:r>
                        <a:rPr lang="nl-NL" sz="1800" b="0" dirty="0">
                          <a:effectLst/>
                        </a:rPr>
                        <a:t>Nederlands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</a:pPr>
                      <a:r>
                        <a:rPr lang="nl-NL" sz="1800" b="0" dirty="0">
                          <a:effectLst/>
                        </a:rPr>
                        <a:t>Engels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</a:pPr>
                      <a:r>
                        <a:rPr lang="nl-NL" sz="1800" b="0" dirty="0">
                          <a:effectLst/>
                        </a:rPr>
                        <a:t>Maatschappijleer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</a:pPr>
                      <a:r>
                        <a:rPr lang="nl-NL" sz="1800" b="0" dirty="0">
                          <a:effectLst/>
                        </a:rPr>
                        <a:t>LO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</a:pPr>
                      <a:r>
                        <a:rPr lang="nl-NL" sz="1800" b="0" dirty="0">
                          <a:effectLst/>
                        </a:rPr>
                        <a:t>KV1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</a:pPr>
                      <a:r>
                        <a:rPr lang="nl-NL" sz="1800" b="0" dirty="0">
                          <a:effectLst/>
                        </a:rPr>
                        <a:t>(profielwerkstuk)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80272584"/>
                  </a:ext>
                </a:extLst>
              </a:tr>
              <a:tr h="2449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Profieldeel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01093952"/>
                  </a:ext>
                </a:extLst>
              </a:tr>
              <a:tr h="489852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</a:pPr>
                      <a:r>
                        <a:rPr lang="nl-NL" sz="1800" b="0" dirty="0">
                          <a:effectLst/>
                        </a:rPr>
                        <a:t>Biologie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</a:pPr>
                      <a:r>
                        <a:rPr lang="nl-NL" sz="1800" b="0" dirty="0">
                          <a:effectLst/>
                        </a:rPr>
                        <a:t>Maatschappijkunde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0610878"/>
                  </a:ext>
                </a:extLst>
              </a:tr>
              <a:tr h="244926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</a:pPr>
                      <a:r>
                        <a:rPr lang="nl-NL" sz="1800" b="0" dirty="0">
                          <a:effectLst/>
                        </a:rPr>
                        <a:t>Praktijk Gericht Programma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0537975"/>
                  </a:ext>
                </a:extLst>
              </a:tr>
              <a:tr h="2449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Vrije deel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99319157"/>
                  </a:ext>
                </a:extLst>
              </a:tr>
              <a:tr h="244926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</a:pPr>
                      <a:r>
                        <a:rPr lang="nl-NL" sz="1800" b="0">
                          <a:effectLst/>
                        </a:rPr>
                        <a:t>Aardrijkskunde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7310023"/>
                  </a:ext>
                </a:extLst>
              </a:tr>
              <a:tr h="244926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</a:pPr>
                      <a:r>
                        <a:rPr lang="nl-NL" sz="1800" b="0">
                          <a:effectLst/>
                        </a:rPr>
                        <a:t>Frans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9539371"/>
                  </a:ext>
                </a:extLst>
              </a:tr>
              <a:tr h="244926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</a:pPr>
                      <a:r>
                        <a:rPr lang="nl-NL" sz="1800" b="0" dirty="0">
                          <a:effectLst/>
                        </a:rPr>
                        <a:t>Geschiedenis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3068882"/>
                  </a:ext>
                </a:extLst>
              </a:tr>
            </a:tbl>
          </a:graphicData>
        </a:graphic>
      </p:graphicFrame>
      <p:sp>
        <p:nvSpPr>
          <p:cNvPr id="6" name="Tekstvak 5">
            <a:extLst>
              <a:ext uri="{FF2B5EF4-FFF2-40B4-BE49-F238E27FC236}">
                <a16:creationId xmlns:a16="http://schemas.microsoft.com/office/drawing/2014/main" id="{11F8F4D9-12B7-4084-AAF2-1D6BF3588B73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8147033-227D-46B7-8C58-B9A8E917842B}"/>
              </a:ext>
            </a:extLst>
          </p:cNvPr>
          <p:cNvSpPr txBox="1"/>
          <p:nvPr/>
        </p:nvSpPr>
        <p:spPr>
          <a:xfrm>
            <a:off x="6603423" y="2066060"/>
            <a:ext cx="5271653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b="1"/>
              <a:t>Doorstroom</a:t>
            </a:r>
            <a:r>
              <a:rPr lang="nl-NL" b="1">
                <a:ea typeface="+mn-lt"/>
                <a:cs typeface="+mn-lt"/>
              </a:rPr>
              <a:t> naar de HAVO (cultuur profiel):</a:t>
            </a:r>
            <a:endParaRPr lang="en-US" b="1">
              <a:ea typeface="+mn-lt"/>
              <a:cs typeface="+mn-lt"/>
            </a:endParaRPr>
          </a:p>
          <a:p>
            <a:r>
              <a:rPr lang="nl-NL">
                <a:ea typeface="+mn-lt"/>
                <a:cs typeface="+mn-lt"/>
              </a:rPr>
              <a:t>Alle bovenstaande vakken in vrije deel + maatschappijkunde laten vallen. </a:t>
            </a:r>
            <a:endParaRPr lang="en-US">
              <a:ea typeface="+mn-lt"/>
              <a:cs typeface="+mn-lt"/>
            </a:endParaRPr>
          </a:p>
          <a:p>
            <a:r>
              <a:rPr lang="nl-NL">
                <a:ea typeface="+mn-lt"/>
                <a:cs typeface="+mn-lt"/>
              </a:rPr>
              <a:t>D</a:t>
            </a:r>
            <a:r>
              <a:rPr lang="nl-NL" b="1">
                <a:ea typeface="+mn-lt"/>
                <a:cs typeface="+mn-lt"/>
              </a:rPr>
              <a:t>oorstroom MBO niveau 4: </a:t>
            </a:r>
            <a:endParaRPr lang="nl-NL">
              <a:ea typeface="+mn-lt"/>
              <a:cs typeface="+mn-lt"/>
            </a:endParaRPr>
          </a:p>
          <a:p>
            <a:r>
              <a:rPr lang="nl-NL">
                <a:ea typeface="+mn-lt"/>
                <a:cs typeface="+mn-lt"/>
              </a:rPr>
              <a:t>1 vak uit het vrije deel kiezen. </a:t>
            </a:r>
            <a:endParaRPr lang="nl-NL">
              <a:cs typeface="Calibri"/>
            </a:endParaRPr>
          </a:p>
        </p:txBody>
      </p:sp>
      <p:sp>
        <p:nvSpPr>
          <p:cNvPr id="8" name="Pijl: rechts 7">
            <a:extLst>
              <a:ext uri="{FF2B5EF4-FFF2-40B4-BE49-F238E27FC236}">
                <a16:creationId xmlns:a16="http://schemas.microsoft.com/office/drawing/2014/main" id="{819EBC21-3846-473B-B06E-1FD6D9343425}"/>
              </a:ext>
            </a:extLst>
          </p:cNvPr>
          <p:cNvSpPr/>
          <p:nvPr/>
        </p:nvSpPr>
        <p:spPr>
          <a:xfrm>
            <a:off x="4675944" y="2403036"/>
            <a:ext cx="1420090" cy="640772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Stroomdiagram: Verbindingslijn 8">
            <a:extLst>
              <a:ext uri="{FF2B5EF4-FFF2-40B4-BE49-F238E27FC236}">
                <a16:creationId xmlns:a16="http://schemas.microsoft.com/office/drawing/2014/main" id="{C54AAA6A-0844-4F16-A0D2-ED261135D98C}"/>
              </a:ext>
            </a:extLst>
          </p:cNvPr>
          <p:cNvSpPr/>
          <p:nvPr/>
        </p:nvSpPr>
        <p:spPr>
          <a:xfrm>
            <a:off x="5572990" y="4239490"/>
            <a:ext cx="3299112" cy="2104158"/>
          </a:xfrm>
          <a:prstGeom prst="flowChartConnector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>
                <a:cs typeface="Calibri"/>
              </a:rPr>
              <a:t>Maatschappijleer, LO, KV en LOB moeten voldoende worden afgesloten!</a:t>
            </a:r>
          </a:p>
        </p:txBody>
      </p:sp>
    </p:spTree>
    <p:extLst>
      <p:ext uri="{BB962C8B-B14F-4D97-AF65-F5344CB8AC3E}">
        <p14:creationId xmlns:p14="http://schemas.microsoft.com/office/powerpoint/2010/main" val="1623963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35EC0C-E369-97EB-C7E0-FC2CA931A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MBO 4 en Havo doorstroom </a:t>
            </a:r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16989BFD-D6DC-50CF-1C2E-DA870BE8C9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3694336"/>
              </p:ext>
            </p:extLst>
          </p:nvPr>
        </p:nvGraphicFramePr>
        <p:xfrm>
          <a:off x="838200" y="1825625"/>
          <a:ext cx="10515596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899">
                  <a:extLst>
                    <a:ext uri="{9D8B030D-6E8A-4147-A177-3AD203B41FA5}">
                      <a16:colId xmlns:a16="http://schemas.microsoft.com/office/drawing/2014/main" val="4223271011"/>
                    </a:ext>
                  </a:extLst>
                </a:gridCol>
                <a:gridCol w="2628899">
                  <a:extLst>
                    <a:ext uri="{9D8B030D-6E8A-4147-A177-3AD203B41FA5}">
                      <a16:colId xmlns:a16="http://schemas.microsoft.com/office/drawing/2014/main" val="1845563191"/>
                    </a:ext>
                  </a:extLst>
                </a:gridCol>
                <a:gridCol w="2628899">
                  <a:extLst>
                    <a:ext uri="{9D8B030D-6E8A-4147-A177-3AD203B41FA5}">
                      <a16:colId xmlns:a16="http://schemas.microsoft.com/office/drawing/2014/main" val="1738967894"/>
                    </a:ext>
                  </a:extLst>
                </a:gridCol>
                <a:gridCol w="2628899">
                  <a:extLst>
                    <a:ext uri="{9D8B030D-6E8A-4147-A177-3AD203B41FA5}">
                      <a16:colId xmlns:a16="http://schemas.microsoft.com/office/drawing/2014/main" val="41678559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MBO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Havo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Gerrit </a:t>
                      </a:r>
                      <a:r>
                        <a:rPr lang="nl-NL" dirty="0" err="1"/>
                        <a:t>vd</a:t>
                      </a:r>
                      <a:r>
                        <a:rPr lang="nl-NL" dirty="0"/>
                        <a:t> Veen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3263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Verplicht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Nederlands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Nederlands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Nederlands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0140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Engels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Engels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Engels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5317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Biologie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Biologie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Biologie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7489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Maatschappijleer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Maatschappijleer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Maatschappijleer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996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PGP (praktijkgericht programma ZW of E&amp;O)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PGP (praktijkgericht programma ZW of E&amp;O)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PGP (praktijkgericht programma ZW of E&amp;O)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5688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Maatschappijkunde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Maatschappijkunde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Maatschappijkunde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3083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Keuze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 keuze uit:</a:t>
                      </a:r>
                    </a:p>
                    <a:p>
                      <a:r>
                        <a:rPr lang="nl-NL" dirty="0">
                          <a:highlight>
                            <a:srgbClr val="FFFF00"/>
                          </a:highlight>
                        </a:rPr>
                        <a:t>Frans</a:t>
                      </a:r>
                    </a:p>
                    <a:p>
                      <a:r>
                        <a:rPr lang="nl-NL" dirty="0"/>
                        <a:t>Geschiedenis</a:t>
                      </a:r>
                    </a:p>
                    <a:p>
                      <a:r>
                        <a:rPr lang="nl-NL" dirty="0"/>
                        <a:t>Aardrijkskunde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 keuze uit:</a:t>
                      </a:r>
                    </a:p>
                    <a:p>
                      <a:r>
                        <a:rPr lang="nl-NL" dirty="0">
                          <a:highlight>
                            <a:srgbClr val="FFFF00"/>
                          </a:highlight>
                        </a:rPr>
                        <a:t>Frans</a:t>
                      </a:r>
                    </a:p>
                    <a:p>
                      <a:r>
                        <a:rPr lang="nl-NL" dirty="0">
                          <a:highlight>
                            <a:srgbClr val="FFFF00"/>
                          </a:highlight>
                        </a:rPr>
                        <a:t>Geschiedenis</a:t>
                      </a:r>
                    </a:p>
                    <a:p>
                      <a:r>
                        <a:rPr lang="nl-NL" dirty="0"/>
                        <a:t>Aardrijkskunde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Alle 3 </a:t>
                      </a:r>
                    </a:p>
                    <a:p>
                      <a:r>
                        <a:rPr lang="nl-NL" dirty="0">
                          <a:highlight>
                            <a:srgbClr val="FFFF00"/>
                          </a:highlight>
                        </a:rPr>
                        <a:t>Frans</a:t>
                      </a:r>
                    </a:p>
                    <a:p>
                      <a:r>
                        <a:rPr lang="nl-NL" dirty="0">
                          <a:highlight>
                            <a:srgbClr val="FFFF00"/>
                          </a:highlight>
                        </a:rPr>
                        <a:t>Geschiedenis</a:t>
                      </a:r>
                    </a:p>
                    <a:p>
                      <a:r>
                        <a:rPr lang="nl-NL" dirty="0">
                          <a:highlight>
                            <a:srgbClr val="FFFF00"/>
                          </a:highlight>
                        </a:rPr>
                        <a:t>Aardrijkskunde</a:t>
                      </a:r>
                      <a:r>
                        <a:rPr lang="nl-NL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958218"/>
                  </a:ext>
                </a:extLst>
              </a:tr>
            </a:tbl>
          </a:graphicData>
        </a:graphic>
      </p:graphicFrame>
      <p:sp>
        <p:nvSpPr>
          <p:cNvPr id="5" name="Ovaal 4">
            <a:extLst>
              <a:ext uri="{FF2B5EF4-FFF2-40B4-BE49-F238E27FC236}">
                <a16:creationId xmlns:a16="http://schemas.microsoft.com/office/drawing/2014/main" id="{25E3E084-C94D-D29C-F420-0A65152138B8}"/>
              </a:ext>
            </a:extLst>
          </p:cNvPr>
          <p:cNvSpPr/>
          <p:nvPr/>
        </p:nvSpPr>
        <p:spPr>
          <a:xfrm>
            <a:off x="7567863" y="649705"/>
            <a:ext cx="3994484" cy="3657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Leerlingen die naar Havo willen kunnen aan het einde van leerjaar 3 maatschappijkunde laten vallen. </a:t>
            </a:r>
          </a:p>
        </p:txBody>
      </p:sp>
    </p:spTree>
    <p:extLst>
      <p:ext uri="{BB962C8B-B14F-4D97-AF65-F5344CB8AC3E}">
        <p14:creationId xmlns:p14="http://schemas.microsoft.com/office/powerpoint/2010/main" val="235306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3EFF7B1-6CB7-47D1-AD37-B870CA2B2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A2962B-21B6-4689-A95D-A8FF6ADE4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745280D-ED36-41FE-8EB1-CE597C99C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117348" y="774914"/>
            <a:ext cx="304800" cy="429768"/>
            <a:chOff x="215328" y="-46937"/>
            <a:chExt cx="304800" cy="277384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D26CEB3-5AE4-4088-AD63-396DB50F28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AA9279A-AD34-474C-834E-6BF658144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3589559-7D9A-4ECD-90BB-A5565E2DAE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01B1A71-DCEA-4EB2-8133-98A2CD6F0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0E95A5C-1E97-41C3-9DEC-245FF6DEB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D3C3374-C720-4FCD-B6CD-AEF1D1A6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639E2EF-4D23-4EA3-B29E-D6362FF72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30820A4-6CEA-4BF7-8DE4-F5B2D2EB23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320E002-8AED-4D4F-A104-0585FFFB9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A0BF3F3-3A09-42CE-9483-114BD01DD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233BD5C-DFC7-4EB7-B348-7C9B5B8D0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A00D2CE1-35C1-46E6-BD59-CEE668BD9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58DCE86-9AE1-46D1-96D6-04B8B3EDF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9B74739-D423-4F25-A976-0A6CD86D1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018E700-FF08-42AA-9237-24E7A74AD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6B3488A-8A55-403E-B9C9-75AFA0CF5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5089B9D-BA8D-4A64-B95F-33940D9D6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E18403B7-F2C7-4C07-8522-21C319109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3B58CC6-A99E-43AF-A467-256F19287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FE97852-3A18-4317-B17E-8C45174F9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9D0BC6E-6D0B-4589-B1BF-372BAA383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30B892E-E062-4B0A-B79E-E55D36EC9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D1A4DF9-C28A-4C0A-B273-702F0C4880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1A423AF0-70E4-2B7C-0379-8B4A6BD70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95992"/>
            <a:ext cx="4195140" cy="5638831"/>
          </a:xfrm>
          <a:noFill/>
        </p:spPr>
        <p:txBody>
          <a:bodyPr anchor="ctr">
            <a:normAutofit/>
          </a:bodyPr>
          <a:lstStyle/>
          <a:p>
            <a:r>
              <a:rPr lang="nl-NL" sz="4800" dirty="0"/>
              <a:t>Hoe wordt een keuze gemaakt voor het vakkenpakket?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A581CA22-10AF-B4DA-491F-8003D9A8DB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211881"/>
              </p:ext>
            </p:extLst>
          </p:nvPr>
        </p:nvGraphicFramePr>
        <p:xfrm>
          <a:off x="4915947" y="866585"/>
          <a:ext cx="6253722" cy="5056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39793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3C1D1FA3-6212-4B97-9B1E-C7F81247C2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11C51958-04D4-4687-95A2-95DCDCF474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265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239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68DB569-926A-AF71-7A42-61A938FD0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1854" y="633046"/>
            <a:ext cx="4834021" cy="1314996"/>
          </a:xfrm>
        </p:spPr>
        <p:txBody>
          <a:bodyPr anchor="b">
            <a:normAutofit/>
          </a:bodyPr>
          <a:lstStyle/>
          <a:p>
            <a:r>
              <a:rPr lang="nl-NL">
                <a:solidFill>
                  <a:schemeClr val="bg1"/>
                </a:solidFill>
              </a:rPr>
              <a:t>Maatwerk in de bovenbouw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E79D952-58FB-7518-683D-5A4DA0142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1854" y="2125737"/>
            <a:ext cx="4834021" cy="4044463"/>
          </a:xfrm>
        </p:spPr>
        <p:txBody>
          <a:bodyPr>
            <a:normAutofit/>
          </a:bodyPr>
          <a:lstStyle/>
          <a:p>
            <a:r>
              <a:rPr lang="nl-NL" sz="2600">
                <a:solidFill>
                  <a:schemeClr val="bg1"/>
                </a:solidFill>
              </a:rPr>
              <a:t>Maatwerk uit leerjaar 2 gaat mee naar leerjaar 3.</a:t>
            </a:r>
          </a:p>
          <a:p>
            <a:r>
              <a:rPr lang="nl-NL" sz="2600">
                <a:solidFill>
                  <a:schemeClr val="bg1"/>
                </a:solidFill>
              </a:rPr>
              <a:t>Nieuwe aanvragen lopen via een maatwerkaanvraag (vakdocent, mentor en examen secretaris).</a:t>
            </a:r>
          </a:p>
          <a:p>
            <a:r>
              <a:rPr lang="nl-NL" sz="2600">
                <a:solidFill>
                  <a:schemeClr val="bg1"/>
                </a:solidFill>
              </a:rPr>
              <a:t>Versnellen (eerder examen doen).</a:t>
            </a:r>
          </a:p>
          <a:p>
            <a:r>
              <a:rPr lang="nl-NL" sz="2600">
                <a:solidFill>
                  <a:schemeClr val="bg1"/>
                </a:solidFill>
              </a:rPr>
              <a:t>PTA voorlichtingsavond start schooljaar 22-23 </a:t>
            </a:r>
          </a:p>
        </p:txBody>
      </p:sp>
      <p:pic>
        <p:nvPicPr>
          <p:cNvPr id="5122" name="Picture 2" descr="Zicht op talent - Het Zuiderlicht College">
            <a:extLst>
              <a:ext uri="{FF2B5EF4-FFF2-40B4-BE49-F238E27FC236}">
                <a16:creationId xmlns:a16="http://schemas.microsoft.com/office/drawing/2014/main" id="{20F28013-B0FB-45A7-684E-65DF59491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17381" y="1200223"/>
            <a:ext cx="3190906" cy="407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1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99954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5BFB7F-8FCA-419F-9F0D-B271E24C8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9" y="1396289"/>
            <a:ext cx="4249006" cy="1325563"/>
          </a:xfrm>
        </p:spPr>
        <p:txBody>
          <a:bodyPr>
            <a:normAutofit/>
          </a:bodyPr>
          <a:lstStyle/>
          <a:p>
            <a:r>
              <a:rPr lang="nl-NL" dirty="0"/>
              <a:t>De nieuwe leerweg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5CDDB8-F52C-4E02-8D65-DE37D89F2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4" y="2871982"/>
            <a:ext cx="4245428" cy="318168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fontAlgn="base"/>
            <a:r>
              <a:rPr lang="nl-NL" sz="1800" dirty="0"/>
              <a:t>Wat is de nieuwe leerweg?</a:t>
            </a:r>
            <a:r>
              <a:rPr lang="en-US" sz="1800" dirty="0"/>
              <a:t>​</a:t>
            </a:r>
          </a:p>
          <a:p>
            <a:pPr lvl="1" fontAlgn="base"/>
            <a:r>
              <a:rPr lang="en-US" sz="1800" dirty="0" err="1"/>
              <a:t>Een</a:t>
            </a:r>
            <a:r>
              <a:rPr lang="en-US" sz="1800" dirty="0"/>
              <a:t> </a:t>
            </a:r>
            <a:r>
              <a:rPr lang="en-US" sz="1800" dirty="0" err="1"/>
              <a:t>werknaam</a:t>
            </a:r>
            <a:r>
              <a:rPr lang="en-US" sz="1800" dirty="0"/>
              <a:t> </a:t>
            </a:r>
            <a:r>
              <a:rPr lang="en-US" sz="1800" dirty="0" err="1"/>
              <a:t>voor</a:t>
            </a:r>
            <a:r>
              <a:rPr lang="en-US" sz="1800" dirty="0"/>
              <a:t> de </a:t>
            </a:r>
            <a:r>
              <a:rPr lang="en-US" sz="1800" dirty="0" err="1"/>
              <a:t>nieuwe</a:t>
            </a:r>
            <a:r>
              <a:rPr lang="en-US" sz="1800" dirty="0"/>
              <a:t> GL/TL (</a:t>
            </a:r>
            <a:r>
              <a:rPr lang="en-US" sz="1800" dirty="0" err="1"/>
              <a:t>Mavo</a:t>
            </a:r>
            <a:r>
              <a:rPr lang="en-US" sz="1800" dirty="0"/>
              <a:t> route)</a:t>
            </a:r>
          </a:p>
          <a:p>
            <a:pPr fontAlgn="base"/>
            <a:r>
              <a:rPr lang="nl-NL" sz="1800" dirty="0"/>
              <a:t>Waarom de nieuwe leerweg/ met welk doel?</a:t>
            </a:r>
            <a:endParaRPr lang="nl-NL" sz="1800" dirty="0">
              <a:cs typeface="Calibri"/>
            </a:endParaRPr>
          </a:p>
          <a:p>
            <a:pPr lvl="1" fontAlgn="base"/>
            <a:r>
              <a:rPr lang="nl-NL" sz="1800" dirty="0"/>
              <a:t>Voorbereiding op de doorstroom naar</a:t>
            </a:r>
            <a:r>
              <a:rPr lang="nl-NL" sz="1800" b="1" dirty="0"/>
              <a:t> Havo of</a:t>
            </a:r>
            <a:r>
              <a:rPr lang="nl-NL" sz="1800" dirty="0"/>
              <a:t> </a:t>
            </a:r>
            <a:r>
              <a:rPr lang="nl-NL" sz="1800" b="1" dirty="0"/>
              <a:t>Mbo-4 opleidingen </a:t>
            </a:r>
            <a:endParaRPr lang="nl-NL" sz="1800" b="1" dirty="0">
              <a:cs typeface="Calibri"/>
            </a:endParaRPr>
          </a:p>
          <a:p>
            <a:pPr lvl="1" fontAlgn="base"/>
            <a:r>
              <a:rPr lang="nl-NL" sz="1800" dirty="0"/>
              <a:t>Kennis te maken met de wereld van arbeid en beroep</a:t>
            </a:r>
            <a:endParaRPr lang="nl-NL" sz="1800" dirty="0">
              <a:cs typeface="Calibri"/>
            </a:endParaRPr>
          </a:p>
          <a:p>
            <a:pPr lvl="1" fontAlgn="base"/>
            <a:r>
              <a:rPr lang="nl-NL" sz="1800" dirty="0"/>
              <a:t>Talenten ontdekken en ontwikkelen</a:t>
            </a:r>
            <a:endParaRPr lang="nl-NL" sz="1800" dirty="0">
              <a:cs typeface="Calibri"/>
            </a:endParaRPr>
          </a:p>
          <a:p>
            <a:pPr lvl="1" fontAlgn="base"/>
            <a:r>
              <a:rPr lang="nl-NL" sz="1800" dirty="0"/>
              <a:t>Gefundeerde keuzes maken</a:t>
            </a:r>
            <a:endParaRPr lang="en-US" sz="1800" dirty="0"/>
          </a:p>
          <a:p>
            <a:pPr marL="0" indent="0">
              <a:buNone/>
            </a:pPr>
            <a:endParaRPr lang="nl-NL" sz="1500" dirty="0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A86541C6-61B1-4DAA-B57A-EAF3F24F0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33310" y="1"/>
            <a:ext cx="6488456" cy="3036711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2053A465-C0AE-49B0-9351-AA480CC1B6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12" r="-1" b="-1"/>
          <a:stretch/>
        </p:blipFill>
        <p:spPr>
          <a:xfrm>
            <a:off x="5142944" y="3"/>
            <a:ext cx="6069184" cy="2839783"/>
          </a:xfrm>
          <a:custGeom>
            <a:avLst/>
            <a:gdLst/>
            <a:ahLst/>
            <a:cxnLst/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3" y="106160"/>
                </a:lnTo>
                <a:cubicBezTo>
                  <a:pt x="5907891" y="1641596"/>
                  <a:pt x="4611168" y="2839783"/>
                  <a:pt x="3034592" y="2839783"/>
                </a:cubicBezTo>
                <a:cubicBezTo>
                  <a:pt x="1458016" y="2839783"/>
                  <a:pt x="161292" y="1641596"/>
                  <a:pt x="5360" y="106160"/>
                </a:cubicBezTo>
                <a:close/>
              </a:path>
            </a:pathLst>
          </a:custGeom>
        </p:spPr>
      </p:pic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71750011-2006-46BB-AFDE-C6E461752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93989" y="2900758"/>
            <a:ext cx="5198011" cy="3957242"/>
          </a:xfrm>
          <a:custGeom>
            <a:avLst/>
            <a:gdLst>
              <a:gd name="connsiteX0" fmla="*/ 1942747 w 5198011"/>
              <a:gd name="connsiteY0" fmla="*/ 0 h 3957242"/>
              <a:gd name="connsiteX1" fmla="*/ 5198011 w 5198011"/>
              <a:gd name="connsiteY1" fmla="*/ 3255264 h 3957242"/>
              <a:gd name="connsiteX2" fmla="*/ 5131876 w 5198011"/>
              <a:gd name="connsiteY2" fmla="*/ 3911314 h 3957242"/>
              <a:gd name="connsiteX3" fmla="*/ 5120066 w 5198011"/>
              <a:gd name="connsiteY3" fmla="*/ 3957242 h 3957242"/>
              <a:gd name="connsiteX4" fmla="*/ 0 w 5198011"/>
              <a:gd name="connsiteY4" fmla="*/ 3957242 h 3957242"/>
              <a:gd name="connsiteX5" fmla="*/ 0 w 5198011"/>
              <a:gd name="connsiteY5" fmla="*/ 647700 h 3957242"/>
              <a:gd name="connsiteX6" fmla="*/ 122698 w 5198011"/>
              <a:gd name="connsiteY6" fmla="*/ 555948 h 3957242"/>
              <a:gd name="connsiteX7" fmla="*/ 1942747 w 5198011"/>
              <a:gd name="connsiteY7" fmla="*/ 0 h 395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8011" h="3957242">
                <a:moveTo>
                  <a:pt x="1942747" y="0"/>
                </a:moveTo>
                <a:cubicBezTo>
                  <a:pt x="3740580" y="0"/>
                  <a:pt x="5198011" y="1457431"/>
                  <a:pt x="5198011" y="3255264"/>
                </a:cubicBezTo>
                <a:cubicBezTo>
                  <a:pt x="5198011" y="3479993"/>
                  <a:pt x="5175239" y="3699404"/>
                  <a:pt x="5131876" y="3911314"/>
                </a:cubicBezTo>
                <a:lnTo>
                  <a:pt x="5120066" y="3957242"/>
                </a:lnTo>
                <a:lnTo>
                  <a:pt x="0" y="3957242"/>
                </a:lnTo>
                <a:lnTo>
                  <a:pt x="0" y="647700"/>
                </a:lnTo>
                <a:lnTo>
                  <a:pt x="122698" y="555948"/>
                </a:lnTo>
                <a:cubicBezTo>
                  <a:pt x="642241" y="204951"/>
                  <a:pt x="1268560" y="0"/>
                  <a:pt x="1942747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098" name="Picture 2" descr="Afbeelding met tekst, verschillende&#10;&#10;Automatisch gegenereerde beschrijving">
            <a:extLst>
              <a:ext uri="{FF2B5EF4-FFF2-40B4-BE49-F238E27FC236}">
                <a16:creationId xmlns:a16="http://schemas.microsoft.com/office/drawing/2014/main" id="{9B3F096D-3C8C-6B22-447D-9F94815AFA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" r="5640" b="-1"/>
          <a:stretch/>
        </p:blipFill>
        <p:spPr bwMode="auto">
          <a:xfrm>
            <a:off x="7190587" y="3124784"/>
            <a:ext cx="5001415" cy="3733214"/>
          </a:xfrm>
          <a:custGeom>
            <a:avLst/>
            <a:gdLst/>
            <a:ahLst/>
            <a:cxnLst/>
            <a:rect l="l" t="t" r="r" b="b"/>
            <a:pathLst>
              <a:path w="5001415" h="3733214">
                <a:moveTo>
                  <a:pt x="3044952" y="0"/>
                </a:moveTo>
                <a:cubicBezTo>
                  <a:pt x="3780687" y="0"/>
                  <a:pt x="4455477" y="260939"/>
                  <a:pt x="4981824" y="695319"/>
                </a:cubicBezTo>
                <a:lnTo>
                  <a:pt x="5001415" y="713124"/>
                </a:lnTo>
                <a:lnTo>
                  <a:pt x="5001415" y="3733214"/>
                </a:lnTo>
                <a:lnTo>
                  <a:pt x="81043" y="3733214"/>
                </a:lnTo>
                <a:lnTo>
                  <a:pt x="61862" y="3658617"/>
                </a:lnTo>
                <a:cubicBezTo>
                  <a:pt x="21301" y="3460397"/>
                  <a:pt x="0" y="3255162"/>
                  <a:pt x="0" y="3044952"/>
                </a:cubicBezTo>
                <a:cubicBezTo>
                  <a:pt x="0" y="1363271"/>
                  <a:pt x="1363271" y="0"/>
                  <a:pt x="3044952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2946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782</Words>
  <Application>Microsoft Office PowerPoint</Application>
  <PresentationFormat>Breedbeeld</PresentationFormat>
  <Paragraphs>136</Paragraphs>
  <Slides>19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4" baseType="lpstr">
      <vt:lpstr>Arial</vt:lpstr>
      <vt:lpstr>Arial,Sans-Serif</vt:lpstr>
      <vt:lpstr>Calibri</vt:lpstr>
      <vt:lpstr>Calibri Light</vt:lpstr>
      <vt:lpstr>Kantoorthema</vt:lpstr>
      <vt:lpstr>PPO ouderavond TL/GL</vt:lpstr>
      <vt:lpstr>Programma PPO ouderavond</vt:lpstr>
      <vt:lpstr>PowerPoint-presentatie</vt:lpstr>
      <vt:lpstr>Bovenbouw (TL/GL)</vt:lpstr>
      <vt:lpstr>Vakkenpakket klas 3 TL </vt:lpstr>
      <vt:lpstr>MBO 4 en Havo doorstroom </vt:lpstr>
      <vt:lpstr>Hoe wordt een keuze gemaakt voor het vakkenpakket?</vt:lpstr>
      <vt:lpstr>Maatwerk in de bovenbouw </vt:lpstr>
      <vt:lpstr>De nieuwe leerweg</vt:lpstr>
      <vt:lpstr>Praktijkgericht programma PGP Z&amp;W</vt:lpstr>
      <vt:lpstr>PowerPoint-presentatie</vt:lpstr>
      <vt:lpstr>PowerPoint-presentatie</vt:lpstr>
      <vt:lpstr>Het programma van het PGP Z&amp;W wordt in samenwerking vormgegeven</vt:lpstr>
      <vt:lpstr>De profielen in het VMBO</vt:lpstr>
      <vt:lpstr>LOB in het VMBO</vt:lpstr>
      <vt:lpstr>WAT DOEN WE AAN LOB OP HET ZUIDERLICHT? </vt:lpstr>
      <vt:lpstr>MAAK EEN GOEDE KEUZE VOOR HET MBO/ HAVO!</vt:lpstr>
      <vt:lpstr>Decaan</vt:lpstr>
      <vt:lpstr>Contactgegevens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Sharon Boughanem</dc:creator>
  <cp:lastModifiedBy>Elvira Beers</cp:lastModifiedBy>
  <cp:revision>46</cp:revision>
  <dcterms:created xsi:type="dcterms:W3CDTF">2021-03-09T13:51:55Z</dcterms:created>
  <dcterms:modified xsi:type="dcterms:W3CDTF">2022-05-20T08:35:18Z</dcterms:modified>
</cp:coreProperties>
</file>